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48" r:id="rId1"/>
  </p:sldMasterIdLst>
  <p:notesMasterIdLst>
    <p:notesMasterId r:id="rId3"/>
  </p:notesMasterIdLst>
  <p:handoutMasterIdLst>
    <p:handoutMasterId r:id="rId4"/>
  </p:handoutMasterIdLst>
  <p:sldIdLst>
    <p:sldId id="256" r:id="rId2"/>
  </p:sldIdLst>
  <p:sldSz cx="43891200" cy="32918400"/>
  <p:notesSz cx="9239250" cy="11982450"/>
  <p:embeddedFontLst>
    <p:embeddedFont>
      <p:font typeface="Quattrocento" panose="02020502030000000404" pitchFamily="18" charset="0"/>
      <p:regular r:id="rId5"/>
      <p:bold r:id="rId6"/>
    </p:embeddedFont>
    <p:embeddedFont>
      <p:font typeface="Quattrocento Sans" panose="020B0502050000020003" pitchFamily="34" charset="0"/>
      <p:regular r:id="rId7"/>
      <p:bold r:id="rId8"/>
      <p:italic r:id="rId9"/>
      <p:boldItalic r:id="rId10"/>
    </p:embeddedFont>
  </p:embeddedFontLst>
  <p:custDataLst>
    <p:tags r:id="rId11"/>
  </p:custDataLst>
  <p:defaultTex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p:defaultTextStyle>
  <p:extLst>
    <p:ext uri="{EFAFB233-063F-42B5-8137-9DF3F51BA10A}">
      <p15:sldGuideLst xmlns:p15="http://schemas.microsoft.com/office/powerpoint/2012/main">
        <p15:guide id="1" orient="horz" pos="11088">
          <p15:clr>
            <a:srgbClr val="A4A3A4"/>
          </p15:clr>
        </p15:guide>
        <p15:guide id="2" pos="13440">
          <p15:clr>
            <a:srgbClr val="A4A3A4"/>
          </p15:clr>
        </p15:guide>
      </p15:sldGuideLst>
    </p:ext>
    <p:ext uri="{2D200454-40CA-4A62-9FC3-DE9A4176ACB9}">
      <p15:notesGuideLst xmlns:p15="http://schemas.microsoft.com/office/powerpoint/2012/main">
        <p15:guide id="1" orient="horz" pos="3774">
          <p15:clr>
            <a:srgbClr val="A4A3A4"/>
          </p15:clr>
        </p15:guide>
        <p15:guide id="2" pos="290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3617" autoAdjust="0"/>
  </p:normalViewPr>
  <p:slideViewPr>
    <p:cSldViewPr>
      <p:cViewPr>
        <p:scale>
          <a:sx n="25" d="100"/>
          <a:sy n="25" d="100"/>
        </p:scale>
        <p:origin x="664" y="12"/>
      </p:cViewPr>
      <p:guideLst>
        <p:guide orient="horz" pos="11088"/>
        <p:guide pos="1344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73" d="100"/>
          <a:sy n="73" d="100"/>
        </p:scale>
        <p:origin x="3984" y="72"/>
      </p:cViewPr>
      <p:guideLst>
        <p:guide orient="horz" pos="3774"/>
        <p:guide pos="290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tags" Target="tags/tag1.xml"/><Relationship Id="rId5" Type="http://schemas.openxmlformats.org/officeDocument/2006/relationships/font" Target="fonts/font1.fntdata"/><Relationship Id="rId15" Type="http://schemas.openxmlformats.org/officeDocument/2006/relationships/tableStyles" Target="tableStyles.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4002088" cy="5984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t" anchorCtr="0" compatLnSpc="1">
            <a:prstTxWarp prst="textNoShape">
              <a:avLst/>
            </a:prstTxWarp>
          </a:bodyPr>
          <a:lstStyle>
            <a:defPPr>
              <a:defRPr kern="1200"/>
            </a:defPPr>
            <a:lvl1pPr defTabSz="1149350">
              <a:defRPr sz="1500"/>
            </a:lvl1pPr>
          </a:lstStyle>
          <a:p>
            <a:endParaRPr lang="en-US" altLang="zh-CN"/>
          </a:p>
        </p:txBody>
      </p:sp>
      <p:sp>
        <p:nvSpPr>
          <p:cNvPr id="6147" name="Rectangle 3"/>
          <p:cNvSpPr>
            <a:spLocks noGrp="1" noChangeArrowheads="1"/>
          </p:cNvSpPr>
          <p:nvPr>
            <p:ph type="dt" sz="quarter" idx="1"/>
          </p:nvPr>
        </p:nvSpPr>
        <p:spPr bwMode="auto">
          <a:xfrm>
            <a:off x="5235575" y="0"/>
            <a:ext cx="4002088" cy="5984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t" anchorCtr="0" compatLnSpc="1">
            <a:prstTxWarp prst="textNoShape">
              <a:avLst/>
            </a:prstTxWarp>
          </a:bodyPr>
          <a:lstStyle>
            <a:defPPr>
              <a:defRPr kern="1200"/>
            </a:defPPr>
            <a:lvl1pPr algn="r" defTabSz="1149350">
              <a:defRPr sz="1500"/>
            </a:lvl1pPr>
          </a:lstStyle>
          <a:p>
            <a:endParaRPr lang="en-US" altLang="zh-CN"/>
          </a:p>
        </p:txBody>
      </p:sp>
      <p:sp>
        <p:nvSpPr>
          <p:cNvPr id="6148" name="Rectangle 4"/>
          <p:cNvSpPr>
            <a:spLocks noGrp="1" noChangeArrowheads="1"/>
          </p:cNvSpPr>
          <p:nvPr>
            <p:ph type="ftr" sz="quarter" idx="2"/>
          </p:nvPr>
        </p:nvSpPr>
        <p:spPr bwMode="auto">
          <a:xfrm>
            <a:off x="0" y="11380788"/>
            <a:ext cx="4002088" cy="60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b" anchorCtr="0" compatLnSpc="1">
            <a:prstTxWarp prst="textNoShape">
              <a:avLst/>
            </a:prstTxWarp>
          </a:bodyPr>
          <a:lstStyle>
            <a:defPPr>
              <a:defRPr kern="1200"/>
            </a:defPPr>
            <a:lvl1pPr defTabSz="1149350">
              <a:defRPr sz="1500"/>
            </a:lvl1pPr>
          </a:lstStyle>
          <a:p>
            <a:endParaRPr lang="en-US" altLang="zh-CN"/>
          </a:p>
        </p:txBody>
      </p:sp>
      <p:sp>
        <p:nvSpPr>
          <p:cNvPr id="6149" name="Rectangle 5"/>
          <p:cNvSpPr>
            <a:spLocks noGrp="1" noChangeArrowheads="1"/>
          </p:cNvSpPr>
          <p:nvPr>
            <p:ph type="sldNum" sz="quarter" idx="3"/>
          </p:nvPr>
        </p:nvSpPr>
        <p:spPr bwMode="auto">
          <a:xfrm>
            <a:off x="5235575" y="11380788"/>
            <a:ext cx="4002088" cy="60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b" anchorCtr="0" compatLnSpc="1">
            <a:prstTxWarp prst="textNoShape">
              <a:avLst/>
            </a:prstTxWarp>
          </a:bodyPr>
          <a:lstStyle>
            <a:defPPr>
              <a:defRPr kern="1200"/>
            </a:defPPr>
            <a:lvl1pPr algn="r" defTabSz="1149350">
              <a:defRPr sz="1500"/>
            </a:lvl1pPr>
          </a:lstStyle>
          <a:p>
            <a:fld id="{56A6134A-9986-4884-ADAB-C57241D32564}" type="slidenum">
              <a:rPr lang="zh-CN" altLang="en-US"/>
              <a:t>‹#›</a:t>
            </a:fld>
            <a:endParaRPr lang="en-US" altLang="zh-CN"/>
          </a:p>
        </p:txBody>
      </p:sp>
    </p:spTree>
    <p:extLst>
      <p:ext uri="{BB962C8B-B14F-4D97-AF65-F5344CB8AC3E}">
        <p14:creationId xmlns:p14="http://schemas.microsoft.com/office/powerpoint/2010/main" val="93486272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983038" cy="592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t" anchorCtr="0" compatLnSpc="1">
            <a:prstTxWarp prst="textNoShape">
              <a:avLst/>
            </a:prstTxWarp>
          </a:bodyPr>
          <a:lstStyle>
            <a:defPPr>
              <a:defRPr kern="1200"/>
            </a:defPPr>
            <a:lvl1pPr defTabSz="1149350">
              <a:defRPr sz="1500"/>
            </a:lvl1pPr>
          </a:lstStyle>
          <a:p>
            <a:endParaRPr lang="en-US" altLang="zh-CN"/>
          </a:p>
        </p:txBody>
      </p:sp>
      <p:sp>
        <p:nvSpPr>
          <p:cNvPr id="4099" name="Rectangle 3"/>
          <p:cNvSpPr>
            <a:spLocks noGrp="1" noChangeArrowheads="1"/>
          </p:cNvSpPr>
          <p:nvPr>
            <p:ph type="dt" idx="1"/>
          </p:nvPr>
        </p:nvSpPr>
        <p:spPr bwMode="auto">
          <a:xfrm>
            <a:off x="5241925" y="0"/>
            <a:ext cx="3983038" cy="592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t" anchorCtr="0" compatLnSpc="1">
            <a:prstTxWarp prst="textNoShape">
              <a:avLst/>
            </a:prstTxWarp>
          </a:bodyPr>
          <a:lstStyle>
            <a:defPPr>
              <a:defRPr kern="1200"/>
            </a:defPPr>
            <a:lvl1pPr algn="r" defTabSz="1149350">
              <a:defRPr sz="1500"/>
            </a:lvl1pPr>
          </a:lstStyle>
          <a:p>
            <a:endParaRPr lang="en-US" altLang="zh-CN"/>
          </a:p>
        </p:txBody>
      </p:sp>
      <p:sp>
        <p:nvSpPr>
          <p:cNvPr id="2052" name="Rectangle 4"/>
          <p:cNvSpPr>
            <a:spLocks noGrp="1" noRot="1" noChangeAspect="1" noChangeArrowheads="1" noTextEdit="1"/>
          </p:cNvSpPr>
          <p:nvPr>
            <p:ph type="sldImg" idx="2"/>
          </p:nvPr>
        </p:nvSpPr>
        <p:spPr bwMode="auto">
          <a:xfrm>
            <a:off x="1582738" y="889000"/>
            <a:ext cx="6059487" cy="4545013"/>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101" name="Rectangle 5"/>
          <p:cNvSpPr>
            <a:spLocks noGrp="1" noChangeArrowheads="1"/>
          </p:cNvSpPr>
          <p:nvPr>
            <p:ph type="body" sz="quarter" idx="3"/>
          </p:nvPr>
        </p:nvSpPr>
        <p:spPr bwMode="auto">
          <a:xfrm>
            <a:off x="1257300" y="5732463"/>
            <a:ext cx="6708775" cy="5335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t" anchorCtr="0" compatLnSpc="1">
            <a:prstTxWarp prst="textNoShape">
              <a:avLst/>
            </a:prstTxWarp>
          </a:bodyPr>
          <a:lstStyle>
            <a:defPPr>
              <a:defRPr kern="1200"/>
            </a:defP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4102" name="Rectangle 6"/>
          <p:cNvSpPr>
            <a:spLocks noGrp="1" noChangeArrowheads="1"/>
          </p:cNvSpPr>
          <p:nvPr>
            <p:ph type="ftr" sz="quarter" idx="4"/>
          </p:nvPr>
        </p:nvSpPr>
        <p:spPr bwMode="auto">
          <a:xfrm>
            <a:off x="0" y="11363325"/>
            <a:ext cx="3983038" cy="593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b" anchorCtr="0" compatLnSpc="1">
            <a:prstTxWarp prst="textNoShape">
              <a:avLst/>
            </a:prstTxWarp>
          </a:bodyPr>
          <a:lstStyle>
            <a:defPPr>
              <a:defRPr kern="1200"/>
            </a:defPPr>
            <a:lvl1pPr defTabSz="1149350">
              <a:defRPr sz="1500"/>
            </a:lvl1pPr>
          </a:lstStyle>
          <a:p>
            <a:endParaRPr lang="en-US" altLang="zh-CN"/>
          </a:p>
        </p:txBody>
      </p:sp>
      <p:sp>
        <p:nvSpPr>
          <p:cNvPr id="4103" name="Rectangle 7"/>
          <p:cNvSpPr>
            <a:spLocks noGrp="1" noChangeArrowheads="1"/>
          </p:cNvSpPr>
          <p:nvPr>
            <p:ph type="sldNum" sz="quarter" idx="5"/>
          </p:nvPr>
        </p:nvSpPr>
        <p:spPr bwMode="auto">
          <a:xfrm>
            <a:off x="5241925" y="11363325"/>
            <a:ext cx="3983038" cy="593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b" anchorCtr="0" compatLnSpc="1">
            <a:prstTxWarp prst="textNoShape">
              <a:avLst/>
            </a:prstTxWarp>
          </a:bodyPr>
          <a:lstStyle>
            <a:defPPr>
              <a:defRPr kern="1200"/>
            </a:defPPr>
            <a:lvl1pPr algn="r" defTabSz="1149350">
              <a:defRPr sz="1500"/>
            </a:lvl1pPr>
          </a:lstStyle>
          <a:p>
            <a:fld id="{23124DF2-DDA8-402F-81DD-AC1D1E5694AB}" type="slidenum">
              <a:rPr lang="zh-CN" altLang="en-US"/>
              <a:t>‹#›</a:t>
            </a:fld>
            <a:endParaRPr lang="en-US" altLang="zh-CN"/>
          </a:p>
        </p:txBody>
      </p:sp>
    </p:spTree>
    <p:extLst>
      <p:ext uri="{BB962C8B-B14F-4D97-AF65-F5344CB8AC3E}">
        <p14:creationId xmlns:p14="http://schemas.microsoft.com/office/powerpoint/2010/main" val="190401942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7"/>
          <p:cNvSpPr>
            <a:spLocks noGrp="1" noChangeArrowheads="1"/>
          </p:cNvSpPr>
          <p:nvPr>
            <p:ph type="sldNum" sz="quarter" idx="5"/>
          </p:nvPr>
        </p:nvSpPr>
        <p:spPr>
          <a:noFill/>
        </p:spPr>
        <p:txBody>
          <a:bodyPr/>
          <a:lstStyle>
            <a:defPPr>
              <a:defRPr kern="1200"/>
            </a:defPPr>
            <a:lvl1pPr defTabSz="1149350">
              <a:defRPr sz="2400">
                <a:solidFill>
                  <a:schemeClr val="tx1"/>
                </a:solidFill>
                <a:latin typeface="Times New Roman" pitchFamily="18" charset="0"/>
              </a:defRPr>
            </a:lvl1pPr>
            <a:lvl2pPr marL="742950" indent="-285750" defTabSz="1149350">
              <a:defRPr sz="2400">
                <a:solidFill>
                  <a:schemeClr val="tx1"/>
                </a:solidFill>
                <a:latin typeface="Times New Roman" pitchFamily="18" charset="0"/>
              </a:defRPr>
            </a:lvl2pPr>
            <a:lvl3pPr marL="1143000" indent="-228600" defTabSz="1149350">
              <a:defRPr sz="2400">
                <a:solidFill>
                  <a:schemeClr val="tx1"/>
                </a:solidFill>
                <a:latin typeface="Times New Roman" pitchFamily="18" charset="0"/>
              </a:defRPr>
            </a:lvl3pPr>
            <a:lvl4pPr marL="1600200" indent="-228600" defTabSz="1149350">
              <a:defRPr sz="2400">
                <a:solidFill>
                  <a:schemeClr val="tx1"/>
                </a:solidFill>
                <a:latin typeface="Times New Roman" pitchFamily="18" charset="0"/>
              </a:defRPr>
            </a:lvl4pPr>
            <a:lvl5pPr marL="2057400" indent="-228600" defTabSz="1149350">
              <a:defRPr sz="2400">
                <a:solidFill>
                  <a:schemeClr val="tx1"/>
                </a:solidFill>
                <a:latin typeface="Times New Roman" pitchFamily="18" charset="0"/>
              </a:defRPr>
            </a:lvl5pPr>
            <a:lvl6pPr marL="2514600" indent="-228600" defTabSz="1149350" eaLnBrk="0" fontAlgn="base" hangingPunct="0">
              <a:spcBef>
                <a:spcPct val="0"/>
              </a:spcBef>
              <a:spcAft>
                <a:spcPct val="0"/>
              </a:spcAft>
              <a:defRPr sz="2400">
                <a:solidFill>
                  <a:schemeClr val="tx1"/>
                </a:solidFill>
                <a:latin typeface="Times New Roman" pitchFamily="18" charset="0"/>
              </a:defRPr>
            </a:lvl6pPr>
            <a:lvl7pPr marL="2971800" indent="-228600" defTabSz="1149350" eaLnBrk="0" fontAlgn="base" hangingPunct="0">
              <a:spcBef>
                <a:spcPct val="0"/>
              </a:spcBef>
              <a:spcAft>
                <a:spcPct val="0"/>
              </a:spcAft>
              <a:defRPr sz="2400">
                <a:solidFill>
                  <a:schemeClr val="tx1"/>
                </a:solidFill>
                <a:latin typeface="Times New Roman" pitchFamily="18" charset="0"/>
              </a:defRPr>
            </a:lvl7pPr>
            <a:lvl8pPr marL="3429000" indent="-228600" defTabSz="1149350" eaLnBrk="0" fontAlgn="base" hangingPunct="0">
              <a:spcBef>
                <a:spcPct val="0"/>
              </a:spcBef>
              <a:spcAft>
                <a:spcPct val="0"/>
              </a:spcAft>
              <a:defRPr sz="2400">
                <a:solidFill>
                  <a:schemeClr val="tx1"/>
                </a:solidFill>
                <a:latin typeface="Times New Roman" pitchFamily="18" charset="0"/>
              </a:defRPr>
            </a:lvl8pPr>
            <a:lvl9pPr marL="3886200" indent="-228600" defTabSz="1149350" eaLnBrk="0" fontAlgn="base" hangingPunct="0">
              <a:spcBef>
                <a:spcPct val="0"/>
              </a:spcBef>
              <a:spcAft>
                <a:spcPct val="0"/>
              </a:spcAft>
              <a:defRPr sz="2400">
                <a:solidFill>
                  <a:schemeClr val="tx1"/>
                </a:solidFill>
                <a:latin typeface="Times New Roman" pitchFamily="18" charset="0"/>
              </a:defRPr>
            </a:lvl9pPr>
          </a:lstStyle>
          <a:p>
            <a:fld id="{D5580D61-8B82-42C3-9A37-58134866DD67}" type="slidenum">
              <a:rPr lang="zh-CN" altLang="en-US" sz="1500"/>
              <a:t>1</a:t>
            </a:fld>
            <a:endParaRPr lang="en-US" altLang="zh-CN" sz="1500"/>
          </a:p>
        </p:txBody>
      </p:sp>
      <p:sp>
        <p:nvSpPr>
          <p:cNvPr id="3075" name="Rectangle 2"/>
          <p:cNvSpPr>
            <a:spLocks noGrp="1" noRot="1" noChangeAspect="1" noChangeArrowheads="1" noTextEdit="1"/>
          </p:cNvSpPr>
          <p:nvPr>
            <p:ph type="sldImg"/>
          </p:nvPr>
        </p:nvSpPr>
        <p:spPr/>
      </p:sp>
      <p:sp>
        <p:nvSpPr>
          <p:cNvPr id="3076" name="Rectangle 3"/>
          <p:cNvSpPr>
            <a:spLocks noGrp="1" noChangeArrowheads="1"/>
          </p:cNvSpPr>
          <p:nvPr>
            <p:ph type="body" idx="1"/>
          </p:nvPr>
        </p:nvSpPr>
        <p:spPr>
          <a:noFill/>
        </p:spPr>
        <p:txBody>
          <a:bodyPr/>
          <a:lstStyle>
            <a:defPPr>
              <a:defRPr kern="1200"/>
            </a:defP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123" y="10226675"/>
            <a:ext cx="37306957" cy="7054850"/>
          </a:xfrm>
          <a:prstGeom prst="rect">
            <a:avLst/>
          </a:prstGeom>
        </p:spPr>
        <p:txBody>
          <a:bodyPr/>
          <a:lstStyle>
            <a:defPPr>
              <a:defRPr kern="1200"/>
            </a:defPPr>
          </a:lstStyle>
          <a:p>
            <a:r>
              <a:rPr lang="en-US"/>
              <a:t>Click to edit Master title style</a:t>
            </a:r>
          </a:p>
        </p:txBody>
      </p:sp>
      <p:sp>
        <p:nvSpPr>
          <p:cNvPr id="3" name="Subtitle 2"/>
          <p:cNvSpPr>
            <a:spLocks noGrp="1"/>
          </p:cNvSpPr>
          <p:nvPr>
            <p:ph type="subTitle" idx="1"/>
          </p:nvPr>
        </p:nvSpPr>
        <p:spPr>
          <a:xfrm>
            <a:off x="6584245" y="18653125"/>
            <a:ext cx="30722711" cy="8413750"/>
          </a:xfrm>
          <a:prstGeom prst="rect">
            <a:avLst/>
          </a:prstGeom>
        </p:spPr>
        <p:txBody>
          <a:bodyPr/>
          <a:lstStyle>
            <a:defPPr>
              <a:defRPr kern="1200"/>
            </a:defPPr>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4116601227"/>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2194279" y="7680325"/>
            <a:ext cx="39502643" cy="21724938"/>
          </a:xfrm>
          <a:prstGeom prst="rect">
            <a:avLst/>
          </a:prstGeo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382205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968" y="1317625"/>
            <a:ext cx="9874956" cy="28087638"/>
          </a:xfrm>
          <a:prstGeom prst="rect">
            <a:avLst/>
          </a:prstGeo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2194278" y="1317625"/>
            <a:ext cx="29492222" cy="28087638"/>
          </a:xfrm>
          <a:prstGeom prst="rect">
            <a:avLst/>
          </a:prstGeo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151270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a:defPPr>
          </a:lstStyle>
          <a:p>
            <a:r>
              <a:rPr lang="en-US"/>
              <a:t>Click to edit Master title style</a:t>
            </a:r>
          </a:p>
        </p:txBody>
      </p:sp>
      <p:sp>
        <p:nvSpPr>
          <p:cNvPr id="3" name="Content Placeholder 2"/>
          <p:cNvSpPr>
            <a:spLocks noGrp="1"/>
          </p:cNvSpPr>
          <p:nvPr>
            <p:ph idx="1"/>
          </p:nvPr>
        </p:nvSpPr>
        <p:spPr>
          <a:xfrm>
            <a:off x="2194279" y="7680325"/>
            <a:ext cx="39502643" cy="21724938"/>
          </a:xfrm>
          <a:prstGeom prst="rect">
            <a:avLst/>
          </a:prstGeom>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4308357"/>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439"/>
            <a:ext cx="37306957" cy="6537325"/>
          </a:xfrm>
          <a:prstGeom prst="rect">
            <a:avLst/>
          </a:prstGeom>
        </p:spPr>
        <p:txBody>
          <a:bodyPr anchor="t"/>
          <a:lstStyle>
            <a:defPPr>
              <a:defRPr kern="1200"/>
            </a:defPPr>
            <a:lvl1pPr algn="l">
              <a:defRPr sz="4000" b="1" cap="all"/>
            </a:lvl1pPr>
          </a:lstStyle>
          <a:p>
            <a:r>
              <a:rPr lang="en-US"/>
              <a:t>Click to edit Master title style</a:t>
            </a:r>
          </a:p>
        </p:txBody>
      </p:sp>
      <p:sp>
        <p:nvSpPr>
          <p:cNvPr id="3" name="Text Placeholder 2"/>
          <p:cNvSpPr>
            <a:spLocks noGrp="1"/>
          </p:cNvSpPr>
          <p:nvPr>
            <p:ph type="body" idx="1"/>
          </p:nvPr>
        </p:nvSpPr>
        <p:spPr>
          <a:xfrm>
            <a:off x="3467101" y="13952538"/>
            <a:ext cx="37306957" cy="7200900"/>
          </a:xfrm>
          <a:prstGeom prst="rect">
            <a:avLst/>
          </a:prstGeom>
        </p:spPr>
        <p:txBody>
          <a:bodyPr anchor="b"/>
          <a:lstStyle>
            <a:defPPr>
              <a:defRPr kern="1200"/>
            </a:defPPr>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72244965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2194279" y="7680325"/>
            <a:ext cx="19683588" cy="21724938"/>
          </a:xfrm>
          <a:prstGeom prst="rect">
            <a:avLst/>
          </a:prstGeom>
        </p:spPr>
        <p:txBody>
          <a:bodyPr/>
          <a:lstStyle>
            <a:defPPr>
              <a:defRPr kern="1200"/>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13334" y="7680325"/>
            <a:ext cx="19683589" cy="21724938"/>
          </a:xfrm>
          <a:prstGeom prst="rect">
            <a:avLst/>
          </a:prstGeom>
        </p:spPr>
        <p:txBody>
          <a:bodyPr/>
          <a:lstStyle>
            <a:defPPr>
              <a:defRPr kern="1200"/>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497320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2194278" y="7369176"/>
            <a:ext cx="19392900" cy="3070225"/>
          </a:xfrm>
          <a:prstGeom prst="rect">
            <a:avLst/>
          </a:prstGeom>
        </p:spPr>
        <p:txBody>
          <a:bodyPr anchor="b"/>
          <a:lstStyle>
            <a:defPPr>
              <a:defRPr kern="1200"/>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4278" y="10439401"/>
            <a:ext cx="19392900" cy="18965862"/>
          </a:xfrm>
          <a:prstGeom prst="rect">
            <a:avLst/>
          </a:prstGeom>
        </p:spPr>
        <p:txBody>
          <a:bodyPr/>
          <a:lstStyle>
            <a:defPPr>
              <a:defRPr kern="1200"/>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5555" y="7369176"/>
            <a:ext cx="19401368" cy="3070225"/>
          </a:xfrm>
          <a:prstGeom prst="rect">
            <a:avLst/>
          </a:prstGeom>
        </p:spPr>
        <p:txBody>
          <a:bodyPr anchor="b"/>
          <a:lstStyle>
            <a:defPPr>
              <a:defRPr kern="1200"/>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5555" y="10439401"/>
            <a:ext cx="19401368" cy="18965862"/>
          </a:xfrm>
          <a:prstGeom prst="rect">
            <a:avLst/>
          </a:prstGeom>
        </p:spPr>
        <p:txBody>
          <a:bodyPr/>
          <a:lstStyle>
            <a:defPPr>
              <a:defRPr kern="1200"/>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20596146"/>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a:defPPr>
          </a:lstStyle>
          <a:p>
            <a:r>
              <a:rPr lang="en-US"/>
              <a:t>Click to edit Master title style</a:t>
            </a:r>
          </a:p>
        </p:txBody>
      </p:sp>
    </p:spTree>
    <p:extLst>
      <p:ext uri="{BB962C8B-B14F-4D97-AF65-F5344CB8AC3E}">
        <p14:creationId xmlns:p14="http://schemas.microsoft.com/office/powerpoint/2010/main" val="224570457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0981060"/>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278" y="1311275"/>
            <a:ext cx="14439900" cy="5576888"/>
          </a:xfrm>
          <a:prstGeom prst="rect">
            <a:avLst/>
          </a:prstGeom>
        </p:spPr>
        <p:txBody>
          <a:bodyPr anchor="b"/>
          <a:lstStyle>
            <a:defPPr>
              <a:defRPr kern="1200"/>
            </a:defPPr>
            <a:lvl1pPr algn="l">
              <a:defRPr sz="2000" b="1"/>
            </a:lvl1pPr>
          </a:lstStyle>
          <a:p>
            <a:r>
              <a:rPr lang="en-US"/>
              <a:t>Click to edit Master title style</a:t>
            </a:r>
          </a:p>
        </p:txBody>
      </p:sp>
      <p:sp>
        <p:nvSpPr>
          <p:cNvPr id="3" name="Content Placeholder 2"/>
          <p:cNvSpPr>
            <a:spLocks noGrp="1"/>
          </p:cNvSpPr>
          <p:nvPr>
            <p:ph idx="1"/>
          </p:nvPr>
        </p:nvSpPr>
        <p:spPr>
          <a:xfrm>
            <a:off x="17160523" y="1311275"/>
            <a:ext cx="24536400" cy="28093988"/>
          </a:xfrm>
          <a:prstGeom prst="rect">
            <a:avLst/>
          </a:prstGeom>
        </p:spPr>
        <p:txBody>
          <a:bodyPr/>
          <a:lstStyle>
            <a:defPPr>
              <a:defRPr kern="1200"/>
            </a:defPPr>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278" y="6888163"/>
            <a:ext cx="14439900" cy="22517100"/>
          </a:xfrm>
          <a:prstGeom prst="rect">
            <a:avLst/>
          </a:prstGeom>
        </p:spPr>
        <p:txBody>
          <a:bodyPr/>
          <a:lstStyle>
            <a:defPPr>
              <a:defRPr kern="1200"/>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1175467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3545" y="23042564"/>
            <a:ext cx="26334157" cy="2720975"/>
          </a:xfrm>
          <a:prstGeom prst="rect">
            <a:avLst/>
          </a:prstGeom>
        </p:spPr>
        <p:txBody>
          <a:bodyPr anchor="b"/>
          <a:lstStyle>
            <a:defPPr>
              <a:defRPr kern="1200"/>
            </a:defPPr>
            <a:lvl1pPr algn="l">
              <a:defRPr sz="2000" b="1"/>
            </a:lvl1pPr>
          </a:lstStyle>
          <a:p>
            <a:r>
              <a:rPr lang="en-US"/>
              <a:t>Click to edit Master title style</a:t>
            </a:r>
          </a:p>
        </p:txBody>
      </p:sp>
      <p:sp>
        <p:nvSpPr>
          <p:cNvPr id="3" name="Picture Placeholder 2"/>
          <p:cNvSpPr>
            <a:spLocks noGrp="1"/>
          </p:cNvSpPr>
          <p:nvPr>
            <p:ph type="pic" idx="1"/>
          </p:nvPr>
        </p:nvSpPr>
        <p:spPr>
          <a:xfrm>
            <a:off x="8603545" y="2941639"/>
            <a:ext cx="26334157" cy="19750088"/>
          </a:xfrm>
          <a:prstGeom prst="rect">
            <a:avLst/>
          </a:prstGeom>
        </p:spPr>
        <p:txBody>
          <a:bodyPr/>
          <a:lstStyle>
            <a:defPPr>
              <a:defRPr kern="1200"/>
            </a:defPPr>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3545" y="25763539"/>
            <a:ext cx="26334157" cy="3862387"/>
          </a:xfrm>
          <a:prstGeom prst="rect">
            <a:avLst/>
          </a:prstGeom>
        </p:spPr>
        <p:txBody>
          <a:bodyPr/>
          <a:lstStyle>
            <a:defPPr>
              <a:defRPr kern="1200"/>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67395915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New picture"/>
          <p:cNvPicPr/>
          <p:nvPr/>
        </p:nvPicPr>
        <p:blipFill>
          <a:blip r:embed="rId13"/>
          <a:stretch>
            <a:fillRect/>
          </a:stretch>
        </p:blipFill>
        <p:spPr>
          <a:xfrm rot="16200000">
            <a:off x="-11506200" y="16459200"/>
            <a:ext cx="14274800" cy="4368800"/>
          </a:xfrm>
          <a:prstGeom prst="rect">
            <a:avLst/>
          </a:prstGeom>
        </p:spPr>
      </p:pic>
      <p:pic>
        <p:nvPicPr>
          <p:cNvPr id="3" name="New picture"/>
          <p:cNvPicPr/>
          <p:nvPr/>
        </p:nvPicPr>
        <p:blipFill>
          <a:blip r:embed="rId13"/>
          <a:stretch>
            <a:fillRect/>
          </a:stretch>
        </p:blipFill>
        <p:spPr>
          <a:xfrm rot="5400000">
            <a:off x="41122600" y="16459200"/>
            <a:ext cx="14274800" cy="4368800"/>
          </a:xfrm>
          <a:prstGeom prst="rect">
            <a:avLst/>
          </a:prstGeom>
        </p:spPr>
      </p:pic>
      <p:pic>
        <p:nvPicPr>
          <p:cNvPr id="4" name="New picture"/>
          <p:cNvPicPr/>
          <p:nvPr/>
        </p:nvPicPr>
        <p:blipFill>
          <a:blip r:embed="rId14"/>
          <a:stretch>
            <a:fillRect/>
          </a:stretch>
        </p:blipFill>
        <p:spPr>
          <a:xfrm>
            <a:off x="6959600" y="33426400"/>
            <a:ext cx="29972000" cy="1549400"/>
          </a:xfrm>
          <a:prstGeom prst="rect">
            <a:avLst/>
          </a:prstGeom>
        </p:spPr>
      </p:pic>
      <p:sp>
        <p:nvSpPr>
          <p:cNvPr id="5"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ponderingpeacock  Size: 48x36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a:defPPr>
      <a:lvl1pPr algn="ctr" defTabSz="3074988" rtl="0" eaLnBrk="0" fontAlgn="base" hangingPunct="0">
        <a:spcBef>
          <a:spcPct val="0"/>
        </a:spcBef>
        <a:spcAft>
          <a:spcPct val="0"/>
        </a:spcAft>
        <a:defRPr sz="14800">
          <a:solidFill>
            <a:schemeClr val="tx2"/>
          </a:solidFill>
          <a:latin typeface="+mj-lt"/>
          <a:ea typeface="+mj-ea"/>
          <a:cs typeface="+mj-cs"/>
        </a:defRPr>
      </a:lvl1pPr>
      <a:lvl2pPr algn="ctr" defTabSz="3074988" rtl="0" eaLnBrk="0" fontAlgn="base" hangingPunct="0">
        <a:spcBef>
          <a:spcPct val="0"/>
        </a:spcBef>
        <a:spcAft>
          <a:spcPct val="0"/>
        </a:spcAft>
        <a:defRPr sz="14800">
          <a:solidFill>
            <a:schemeClr val="tx2"/>
          </a:solidFill>
          <a:latin typeface="Times New Roman" pitchFamily="18" charset="0"/>
        </a:defRPr>
      </a:lvl2pPr>
      <a:lvl3pPr algn="ctr" defTabSz="3074988" rtl="0" eaLnBrk="0" fontAlgn="base" hangingPunct="0">
        <a:spcBef>
          <a:spcPct val="0"/>
        </a:spcBef>
        <a:spcAft>
          <a:spcPct val="0"/>
        </a:spcAft>
        <a:defRPr sz="14800">
          <a:solidFill>
            <a:schemeClr val="tx2"/>
          </a:solidFill>
          <a:latin typeface="Times New Roman" pitchFamily="18" charset="0"/>
        </a:defRPr>
      </a:lvl3pPr>
      <a:lvl4pPr algn="ctr" defTabSz="3074988" rtl="0" eaLnBrk="0" fontAlgn="base" hangingPunct="0">
        <a:spcBef>
          <a:spcPct val="0"/>
        </a:spcBef>
        <a:spcAft>
          <a:spcPct val="0"/>
        </a:spcAft>
        <a:defRPr sz="14800">
          <a:solidFill>
            <a:schemeClr val="tx2"/>
          </a:solidFill>
          <a:latin typeface="Times New Roman" pitchFamily="18" charset="0"/>
        </a:defRPr>
      </a:lvl4pPr>
      <a:lvl5pPr algn="ctr" defTabSz="3074988" rtl="0" eaLnBrk="0" fontAlgn="base" hangingPunct="0">
        <a:spcBef>
          <a:spcPct val="0"/>
        </a:spcBef>
        <a:spcAft>
          <a:spcPct val="0"/>
        </a:spcAft>
        <a:defRPr sz="14800">
          <a:solidFill>
            <a:schemeClr val="tx2"/>
          </a:solidFill>
          <a:latin typeface="Times New Roman" pitchFamily="18" charset="0"/>
        </a:defRPr>
      </a:lvl5pPr>
      <a:lvl6pPr marL="457200" algn="ctr" defTabSz="3074988" rtl="0" eaLnBrk="0" fontAlgn="base" hangingPunct="0">
        <a:spcBef>
          <a:spcPct val="0"/>
        </a:spcBef>
        <a:spcAft>
          <a:spcPct val="0"/>
        </a:spcAft>
        <a:defRPr sz="14800">
          <a:solidFill>
            <a:schemeClr val="tx2"/>
          </a:solidFill>
          <a:latin typeface="Times New Roman" pitchFamily="18" charset="0"/>
        </a:defRPr>
      </a:lvl6pPr>
      <a:lvl7pPr marL="914400" algn="ctr" defTabSz="3074988" rtl="0" eaLnBrk="0" fontAlgn="base" hangingPunct="0">
        <a:spcBef>
          <a:spcPct val="0"/>
        </a:spcBef>
        <a:spcAft>
          <a:spcPct val="0"/>
        </a:spcAft>
        <a:defRPr sz="14800">
          <a:solidFill>
            <a:schemeClr val="tx2"/>
          </a:solidFill>
          <a:latin typeface="Times New Roman" pitchFamily="18" charset="0"/>
        </a:defRPr>
      </a:lvl7pPr>
      <a:lvl8pPr marL="1371600" algn="ctr" defTabSz="3074988" rtl="0" eaLnBrk="0" fontAlgn="base" hangingPunct="0">
        <a:spcBef>
          <a:spcPct val="0"/>
        </a:spcBef>
        <a:spcAft>
          <a:spcPct val="0"/>
        </a:spcAft>
        <a:defRPr sz="14800">
          <a:solidFill>
            <a:schemeClr val="tx2"/>
          </a:solidFill>
          <a:latin typeface="Times New Roman" pitchFamily="18" charset="0"/>
        </a:defRPr>
      </a:lvl8pPr>
      <a:lvl9pPr marL="1828800" algn="ctr" defTabSz="3074988" rtl="0" eaLnBrk="0" fontAlgn="base" hangingPunct="0">
        <a:spcBef>
          <a:spcPct val="0"/>
        </a:spcBef>
        <a:spcAft>
          <a:spcPct val="0"/>
        </a:spcAft>
        <a:defRPr sz="14800">
          <a:solidFill>
            <a:schemeClr val="tx2"/>
          </a:solidFill>
          <a:latin typeface="Times New Roman" pitchFamily="18" charset="0"/>
        </a:defRPr>
      </a:lvl9pPr>
    </p:titleStyle>
    <p:bodyStyle>
      <a:defPPr>
        <a:defRPr kern="1200"/>
      </a:defPPr>
      <a:lvl1pPr marL="1150938" indent="-1150938" algn="l" defTabSz="3074988" rtl="0" eaLnBrk="0" fontAlgn="base" hangingPunct="0">
        <a:spcBef>
          <a:spcPct val="20000"/>
        </a:spcBef>
        <a:spcAft>
          <a:spcPct val="0"/>
        </a:spcAft>
        <a:buChar char="•"/>
        <a:defRPr sz="10700">
          <a:solidFill>
            <a:schemeClr val="tx1"/>
          </a:solidFill>
          <a:latin typeface="+mn-lt"/>
          <a:ea typeface="+mn-ea"/>
          <a:cs typeface="+mn-cs"/>
        </a:defRPr>
      </a:lvl1pPr>
      <a:lvl2pPr marL="2497138" indent="-960438" algn="l" defTabSz="3074988" rtl="0" eaLnBrk="0" fontAlgn="base" hangingPunct="0">
        <a:spcBef>
          <a:spcPct val="20000"/>
        </a:spcBef>
        <a:spcAft>
          <a:spcPct val="0"/>
        </a:spcAft>
        <a:buChar char="–"/>
        <a:defRPr sz="9500">
          <a:solidFill>
            <a:schemeClr val="tx1"/>
          </a:solidFill>
          <a:latin typeface="+mn-lt"/>
        </a:defRPr>
      </a:lvl2pPr>
      <a:lvl3pPr marL="3843338" indent="-768350" algn="l" defTabSz="3074988" rtl="0" eaLnBrk="0" fontAlgn="base" hangingPunct="0">
        <a:spcBef>
          <a:spcPct val="20000"/>
        </a:spcBef>
        <a:spcAft>
          <a:spcPct val="0"/>
        </a:spcAft>
        <a:buChar char="•"/>
        <a:defRPr sz="8100">
          <a:solidFill>
            <a:schemeClr val="tx1"/>
          </a:solidFill>
          <a:latin typeface="+mn-lt"/>
        </a:defRPr>
      </a:lvl3pPr>
      <a:lvl4pPr marL="5384800" indent="-773113" algn="l" defTabSz="3074988" rtl="0" eaLnBrk="0" fontAlgn="base" hangingPunct="0">
        <a:spcBef>
          <a:spcPct val="20000"/>
        </a:spcBef>
        <a:spcAft>
          <a:spcPct val="0"/>
        </a:spcAft>
        <a:buChar char="–"/>
        <a:defRPr sz="6500">
          <a:solidFill>
            <a:schemeClr val="tx1"/>
          </a:solidFill>
          <a:latin typeface="+mn-lt"/>
        </a:defRPr>
      </a:lvl4pPr>
      <a:lvl5pPr marL="6921500" indent="-768350" algn="l" defTabSz="3074988" rtl="0" eaLnBrk="0" fontAlgn="base" hangingPunct="0">
        <a:spcBef>
          <a:spcPct val="20000"/>
        </a:spcBef>
        <a:spcAft>
          <a:spcPct val="0"/>
        </a:spcAft>
        <a:buChar char="»"/>
        <a:defRPr sz="6500">
          <a:solidFill>
            <a:schemeClr val="tx1"/>
          </a:solidFill>
          <a:latin typeface="+mn-lt"/>
        </a:defRPr>
      </a:lvl5pPr>
      <a:lvl6pPr marL="7378700" indent="-768350" algn="l" defTabSz="3074988" rtl="0" eaLnBrk="0" fontAlgn="base" hangingPunct="0">
        <a:spcBef>
          <a:spcPct val="20000"/>
        </a:spcBef>
        <a:spcAft>
          <a:spcPct val="0"/>
        </a:spcAft>
        <a:buChar char="»"/>
        <a:defRPr sz="6500">
          <a:solidFill>
            <a:schemeClr val="tx1"/>
          </a:solidFill>
          <a:latin typeface="+mn-lt"/>
        </a:defRPr>
      </a:lvl6pPr>
      <a:lvl7pPr marL="7835900" indent="-768350" algn="l" defTabSz="3074988" rtl="0" eaLnBrk="0" fontAlgn="base" hangingPunct="0">
        <a:spcBef>
          <a:spcPct val="20000"/>
        </a:spcBef>
        <a:spcAft>
          <a:spcPct val="0"/>
        </a:spcAft>
        <a:buChar char="»"/>
        <a:defRPr sz="6500">
          <a:solidFill>
            <a:schemeClr val="tx1"/>
          </a:solidFill>
          <a:latin typeface="+mn-lt"/>
        </a:defRPr>
      </a:lvl7pPr>
      <a:lvl8pPr marL="8293100" indent="-768350" algn="l" defTabSz="3074988" rtl="0" eaLnBrk="0" fontAlgn="base" hangingPunct="0">
        <a:spcBef>
          <a:spcPct val="20000"/>
        </a:spcBef>
        <a:spcAft>
          <a:spcPct val="0"/>
        </a:spcAft>
        <a:buChar char="»"/>
        <a:defRPr sz="6500">
          <a:solidFill>
            <a:schemeClr val="tx1"/>
          </a:solidFill>
          <a:latin typeface="+mn-lt"/>
        </a:defRPr>
      </a:lvl8pPr>
      <a:lvl9pPr marL="8750300" indent="-768350" algn="l" defTabSz="3074988" rtl="0" eaLnBrk="0" fontAlgn="base" hangingPunct="0">
        <a:spcBef>
          <a:spcPct val="20000"/>
        </a:spcBef>
        <a:spcAft>
          <a:spcPct val="0"/>
        </a:spcAft>
        <a:buChar char="»"/>
        <a:defRPr sz="65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3.jpeg"/><Relationship Id="rId7" Type="http://schemas.openxmlformats.org/officeDocument/2006/relationships/image" Target="../media/image7.png"/><Relationship Id="rId12"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image" Target="../media/image5.pn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shadeToTitle="1">
        <a:solidFill>
          <a:srgbClr val="2D3C50"/>
        </a:solidFill>
        <a:effectLst/>
      </p:bgPr>
    </p:bg>
    <p:spTree>
      <p:nvGrpSpPr>
        <p:cNvPr id="1" name=""/>
        <p:cNvGrpSpPr/>
        <p:nvPr/>
      </p:nvGrpSpPr>
      <p:grpSpPr>
        <a:xfrm>
          <a:off x="0" y="0"/>
          <a:ext cx="0" cy="0"/>
          <a:chOff x="0" y="0"/>
          <a:chExt cx="0" cy="0"/>
        </a:xfrm>
      </p:grpSpPr>
      <p:pic>
        <p:nvPicPr>
          <p:cNvPr id="5" name="Picture 4" descr="A picture containing invertebrate, coelenterate, ctenophore, hydrozoan&#10;&#10;Description automatically generated">
            <a:extLst>
              <a:ext uri="{FF2B5EF4-FFF2-40B4-BE49-F238E27FC236}">
                <a16:creationId xmlns:a16="http://schemas.microsoft.com/office/drawing/2014/main" id="{363F4C0B-D8BF-48E7-A48D-2E873210D47A}"/>
              </a:ext>
            </a:extLst>
          </p:cNvPr>
          <p:cNvPicPr>
            <a:picLocks noChangeAspect="1"/>
          </p:cNvPicPr>
          <p:nvPr/>
        </p:nvPicPr>
        <p:blipFill>
          <a:blip r:embed="rId3">
            <a:alphaModFix amt="20000"/>
            <a:extLst>
              <a:ext uri="{28A0092B-C50C-407E-A947-70E740481C1C}">
                <a14:useLocalDpi xmlns:a14="http://schemas.microsoft.com/office/drawing/2010/main" val="0"/>
              </a:ext>
            </a:extLst>
          </a:blip>
          <a:stretch>
            <a:fillRect/>
          </a:stretch>
        </p:blipFill>
        <p:spPr>
          <a:xfrm>
            <a:off x="0" y="9049520"/>
            <a:ext cx="43830864" cy="20668480"/>
          </a:xfrm>
          <a:prstGeom prst="rect">
            <a:avLst/>
          </a:prstGeom>
        </p:spPr>
      </p:pic>
      <p:sp>
        <p:nvSpPr>
          <p:cNvPr id="28" name="Text Box 241"/>
          <p:cNvSpPr txBox="1">
            <a:spLocks noChangeArrowheads="1"/>
          </p:cNvSpPr>
          <p:nvPr/>
        </p:nvSpPr>
        <p:spPr bwMode="auto">
          <a:xfrm>
            <a:off x="685800" y="685800"/>
            <a:ext cx="42519600" cy="6080622"/>
          </a:xfrm>
          <a:prstGeom prst="snip2DiagRect">
            <a:avLst/>
          </a:prstGeom>
          <a:solidFill>
            <a:srgbClr val="E64B3C"/>
          </a:solidFill>
          <a:ln w="25400">
            <a:noFill/>
            <a:miter lim="800000"/>
          </a:ln>
        </p:spPr>
        <p:txBody>
          <a:bodyPr lIns="61170" tIns="30584" rIns="61170" bIns="30584" anchor="ctr"/>
          <a:lstStyle>
            <a:defPPr>
              <a:defRPr kern="1200"/>
            </a:defPPr>
            <a:lvl1pPr defTabSz="612775">
              <a:defRPr sz="2400">
                <a:solidFill>
                  <a:schemeClr val="tx1"/>
                </a:solidFill>
                <a:latin typeface="Times New Roman" pitchFamily="18" charset="0"/>
              </a:defRPr>
            </a:lvl1pPr>
            <a:lvl2pPr marL="742950" indent="-285750" defTabSz="612775">
              <a:defRPr sz="2400">
                <a:solidFill>
                  <a:schemeClr val="tx1"/>
                </a:solidFill>
                <a:latin typeface="Times New Roman" pitchFamily="18" charset="0"/>
              </a:defRPr>
            </a:lvl2pPr>
            <a:lvl3pPr marL="1143000" indent="-228600" defTabSz="612775">
              <a:defRPr sz="2400">
                <a:solidFill>
                  <a:schemeClr val="tx1"/>
                </a:solidFill>
                <a:latin typeface="Times New Roman" pitchFamily="18" charset="0"/>
              </a:defRPr>
            </a:lvl3pPr>
            <a:lvl4pPr marL="1600200" indent="-228600" defTabSz="612775">
              <a:defRPr sz="2400">
                <a:solidFill>
                  <a:schemeClr val="tx1"/>
                </a:solidFill>
                <a:latin typeface="Times New Roman" pitchFamily="18" charset="0"/>
              </a:defRPr>
            </a:lvl4pPr>
            <a:lvl5pPr marL="2057400" indent="-228600" defTabSz="612775">
              <a:defRPr sz="2400">
                <a:solidFill>
                  <a:schemeClr val="tx1"/>
                </a:solidFill>
                <a:latin typeface="Times New Roman" pitchFamily="18" charset="0"/>
              </a:defRPr>
            </a:lvl5pPr>
            <a:lvl6pPr marL="2514600" indent="-228600" defTabSz="612775" eaLnBrk="0" fontAlgn="base" hangingPunct="0">
              <a:spcBef>
                <a:spcPct val="0"/>
              </a:spcBef>
              <a:spcAft>
                <a:spcPct val="0"/>
              </a:spcAft>
              <a:defRPr sz="2400">
                <a:solidFill>
                  <a:schemeClr val="tx1"/>
                </a:solidFill>
                <a:latin typeface="Times New Roman" pitchFamily="18" charset="0"/>
              </a:defRPr>
            </a:lvl6pPr>
            <a:lvl7pPr marL="2971800" indent="-228600" defTabSz="612775" eaLnBrk="0" fontAlgn="base" hangingPunct="0">
              <a:spcBef>
                <a:spcPct val="0"/>
              </a:spcBef>
              <a:spcAft>
                <a:spcPct val="0"/>
              </a:spcAft>
              <a:defRPr sz="2400">
                <a:solidFill>
                  <a:schemeClr val="tx1"/>
                </a:solidFill>
                <a:latin typeface="Times New Roman" pitchFamily="18" charset="0"/>
              </a:defRPr>
            </a:lvl7pPr>
            <a:lvl8pPr marL="3429000" indent="-228600" defTabSz="612775" eaLnBrk="0" fontAlgn="base" hangingPunct="0">
              <a:spcBef>
                <a:spcPct val="0"/>
              </a:spcBef>
              <a:spcAft>
                <a:spcPct val="0"/>
              </a:spcAft>
              <a:defRPr sz="2400">
                <a:solidFill>
                  <a:schemeClr val="tx1"/>
                </a:solidFill>
                <a:latin typeface="Times New Roman" pitchFamily="18" charset="0"/>
              </a:defRPr>
            </a:lvl8pPr>
            <a:lvl9pPr marL="3886200" indent="-228600" defTabSz="612775" eaLnBrk="0" fontAlgn="base" hangingPunct="0">
              <a:spcBef>
                <a:spcPct val="0"/>
              </a:spcBef>
              <a:spcAft>
                <a:spcPct val="0"/>
              </a:spcAft>
              <a:defRPr sz="2400">
                <a:solidFill>
                  <a:schemeClr val="tx1"/>
                </a:solidFill>
                <a:latin typeface="Times New Roman" pitchFamily="18" charset="0"/>
              </a:defRPr>
            </a:lvl9pPr>
          </a:lstStyle>
          <a:p>
            <a:pPr algn="ctr"/>
            <a:endParaRPr lang="en-US" altLang="zh-CN" sz="4200" b="1" i="1" u="sng">
              <a:solidFill>
                <a:schemeClr val="bg1"/>
              </a:solidFill>
              <a:latin typeface="Arial"/>
              <a:ea typeface="SimSun" pitchFamily="2" charset="-122"/>
            </a:endParaRPr>
          </a:p>
        </p:txBody>
      </p:sp>
      <p:sp>
        <p:nvSpPr>
          <p:cNvPr id="70" name="Text Placeholder 5">
            <a:extLst>
              <a:ext uri="{FF2B5EF4-FFF2-40B4-BE49-F238E27FC236}">
                <a16:creationId xmlns:a16="http://schemas.microsoft.com/office/drawing/2014/main" id="{425621FB-070F-446E-BA36-4A66EBF8DEF2}"/>
              </a:ext>
            </a:extLst>
          </p:cNvPr>
          <p:cNvSpPr txBox="1"/>
          <p:nvPr/>
        </p:nvSpPr>
        <p:spPr>
          <a:xfrm>
            <a:off x="3657600" y="1150965"/>
            <a:ext cx="36576000" cy="2937440"/>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US" sz="9600" b="1" dirty="0">
                <a:solidFill>
                  <a:schemeClr val="bg1"/>
                </a:solidFill>
                <a:effectLst/>
                <a:latin typeface="Quattrocento" panose="02020802030000000404" pitchFamily="18" charset="0"/>
              </a:rPr>
              <a:t>Neural Network Applications on Tensor Hypercontraction</a:t>
            </a:r>
          </a:p>
        </p:txBody>
      </p:sp>
      <p:sp>
        <p:nvSpPr>
          <p:cNvPr id="71" name="Text Placeholder 5">
            <a:extLst>
              <a:ext uri="{FF2B5EF4-FFF2-40B4-BE49-F238E27FC236}">
                <a16:creationId xmlns:a16="http://schemas.microsoft.com/office/drawing/2014/main" id="{3A3E55C8-5130-4258-80B1-064CE3FDB621}"/>
              </a:ext>
            </a:extLst>
          </p:cNvPr>
          <p:cNvSpPr txBox="1"/>
          <p:nvPr/>
        </p:nvSpPr>
        <p:spPr>
          <a:xfrm>
            <a:off x="3657600" y="4352496"/>
            <a:ext cx="36576000" cy="1895904"/>
          </a:xfrm>
          <a:prstGeom prst="rect">
            <a:avLst/>
          </a:prstGeom>
        </p:spPr>
        <p:txBody>
          <a:bodyPr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5600" dirty="0" err="1">
                <a:solidFill>
                  <a:schemeClr val="bg1"/>
                </a:solidFill>
                <a:effectLst/>
                <a:latin typeface="Quattrocento" panose="02020802030000000404" pitchFamily="18" charset="0"/>
                <a:cs typeface="Arial" pitchFamily="34" charset="0"/>
              </a:rPr>
              <a:t>Ishna</a:t>
            </a:r>
            <a:r>
              <a:rPr lang="en-US" sz="5600" dirty="0">
                <a:solidFill>
                  <a:schemeClr val="bg1"/>
                </a:solidFill>
                <a:effectLst/>
                <a:latin typeface="Quattrocento" panose="02020802030000000404" pitchFamily="18" charset="0"/>
                <a:cs typeface="Arial" pitchFamily="34" charset="0"/>
              </a:rPr>
              <a:t> </a:t>
            </a:r>
            <a:r>
              <a:rPr lang="en-US" sz="5600" dirty="0" err="1">
                <a:solidFill>
                  <a:schemeClr val="bg1"/>
                </a:solidFill>
                <a:effectLst/>
                <a:latin typeface="Quattrocento" panose="02020802030000000404" pitchFamily="18" charset="0"/>
                <a:cs typeface="Arial" pitchFamily="34" charset="0"/>
              </a:rPr>
              <a:t>Satyarth</a:t>
            </a:r>
            <a:r>
              <a:rPr lang="en-US" sz="5600" dirty="0">
                <a:solidFill>
                  <a:schemeClr val="bg1"/>
                </a:solidFill>
                <a:effectLst/>
                <a:latin typeface="Quattrocento" panose="02020802030000000404" pitchFamily="18" charset="0"/>
                <a:cs typeface="Arial" pitchFamily="34" charset="0"/>
              </a:rPr>
              <a:t>, </a:t>
            </a:r>
            <a:r>
              <a:rPr lang="en-US" sz="5600" u="sng" dirty="0">
                <a:solidFill>
                  <a:schemeClr val="bg1"/>
                </a:solidFill>
                <a:effectLst/>
                <a:latin typeface="Quattrocento" panose="02020802030000000404" pitchFamily="18" charset="0"/>
                <a:cs typeface="Arial" pitchFamily="34" charset="0"/>
              </a:rPr>
              <a:t>Gabriel Mongaras</a:t>
            </a:r>
            <a:r>
              <a:rPr lang="en-US" sz="5600" dirty="0">
                <a:solidFill>
                  <a:schemeClr val="bg1"/>
                </a:solidFill>
                <a:effectLst/>
                <a:latin typeface="Quattrocento" panose="02020802030000000404" pitchFamily="18" charset="0"/>
                <a:cs typeface="Arial" pitchFamily="34" charset="0"/>
              </a:rPr>
              <a:t>, Dr. Devin Matthews</a:t>
            </a:r>
          </a:p>
          <a:p>
            <a:pPr algn="ctr">
              <a:defRPr/>
            </a:pPr>
            <a:r>
              <a:rPr lang="en-US" sz="5600" dirty="0">
                <a:solidFill>
                  <a:schemeClr val="bg1"/>
                </a:solidFill>
                <a:effectLst/>
                <a:latin typeface="Quattrocento" panose="02020802030000000404" pitchFamily="18" charset="0"/>
                <a:cs typeface="Arial" pitchFamily="34" charset="0"/>
              </a:rPr>
              <a:t>Southern Methodist University, Chemistry Department</a:t>
            </a:r>
          </a:p>
        </p:txBody>
      </p:sp>
      <p:sp>
        <p:nvSpPr>
          <p:cNvPr id="75" name="Rectangle 74">
            <a:extLst>
              <a:ext uri="{FF2B5EF4-FFF2-40B4-BE49-F238E27FC236}">
                <a16:creationId xmlns:a16="http://schemas.microsoft.com/office/drawing/2014/main" id="{C24D4BC5-5256-4C2E-B3FB-87EA69B63AF3}"/>
              </a:ext>
            </a:extLst>
          </p:cNvPr>
          <p:cNvSpPr/>
          <p:nvPr/>
        </p:nvSpPr>
        <p:spPr>
          <a:xfrm>
            <a:off x="660482" y="8000999"/>
            <a:ext cx="10998118" cy="14097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latin typeface="+mj-lt"/>
            </a:endParaRPr>
          </a:p>
        </p:txBody>
      </p:sp>
      <p:sp>
        <p:nvSpPr>
          <p:cNvPr id="73" name="TextBox 19">
            <a:extLst>
              <a:ext uri="{FF2B5EF4-FFF2-40B4-BE49-F238E27FC236}">
                <a16:creationId xmlns:a16="http://schemas.microsoft.com/office/drawing/2014/main" id="{D5A32123-7974-4A0F-B8DF-6C82FB22F596}"/>
              </a:ext>
            </a:extLst>
          </p:cNvPr>
          <p:cNvSpPr txBox="1">
            <a:spLocks noChangeArrowheads="1"/>
          </p:cNvSpPr>
          <p:nvPr/>
        </p:nvSpPr>
        <p:spPr bwMode="auto">
          <a:xfrm>
            <a:off x="890593" y="8610600"/>
            <a:ext cx="10494897" cy="13277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3000" dirty="0">
                <a:effectLst/>
                <a:latin typeface="Quattrocento Sans" panose="020B0502050000020003" pitchFamily="34" charset="0"/>
                <a:cs typeface="Arial" pitchFamily="34" charset="0"/>
              </a:rPr>
              <a:t>In this project, we aim to predict the </a:t>
            </a:r>
            <a:r>
              <a:rPr lang="en-US" sz="3000" b="1" dirty="0">
                <a:effectLst/>
                <a:latin typeface="Quattrocento Sans" panose="020B0502050000020003" pitchFamily="34" charset="0"/>
                <a:cs typeface="Arial" pitchFamily="34" charset="0"/>
              </a:rPr>
              <a:t>MP3</a:t>
            </a:r>
            <a:r>
              <a:rPr lang="en-US" sz="3000" dirty="0">
                <a:effectLst/>
                <a:latin typeface="Quattrocento Sans" panose="020B0502050000020003" pitchFamily="34" charset="0"/>
                <a:cs typeface="Arial" pitchFamily="34" charset="0"/>
              </a:rPr>
              <a:t> </a:t>
            </a:r>
            <a:r>
              <a:rPr lang="en-US" sz="3000" b="1" dirty="0">
                <a:effectLst/>
                <a:latin typeface="Quattrocento Sans" panose="020B0502050000020003" pitchFamily="34" charset="0"/>
                <a:cs typeface="Arial" pitchFamily="34" charset="0"/>
              </a:rPr>
              <a:t>(Third-Order </a:t>
            </a:r>
          </a:p>
          <a:p>
            <a:pPr algn="just">
              <a:lnSpc>
                <a:spcPct val="110000"/>
              </a:lnSpc>
            </a:pPr>
            <a:r>
              <a:rPr lang="en-US" sz="3000" b="1" dirty="0" err="1">
                <a:effectLst/>
                <a:latin typeface="Quattrocento Sans" panose="020B0502050000020003" pitchFamily="34" charset="0"/>
                <a:cs typeface="Arial" pitchFamily="34" charset="0"/>
              </a:rPr>
              <a:t>Møller</a:t>
            </a:r>
            <a:r>
              <a:rPr lang="en-US" sz="3000" b="1" dirty="0">
                <a:effectLst/>
                <a:latin typeface="Quattrocento Sans" panose="020B0502050000020003" pitchFamily="34" charset="0"/>
                <a:cs typeface="Arial" pitchFamily="34" charset="0"/>
              </a:rPr>
              <a:t>–</a:t>
            </a:r>
            <a:r>
              <a:rPr lang="en-US" sz="3000" b="1" dirty="0" err="1">
                <a:effectLst/>
                <a:latin typeface="Quattrocento Sans" panose="020B0502050000020003" pitchFamily="34" charset="0"/>
                <a:cs typeface="Arial" pitchFamily="34" charset="0"/>
              </a:rPr>
              <a:t>Plesset</a:t>
            </a:r>
            <a:r>
              <a:rPr lang="en-US" sz="3000" b="1" dirty="0">
                <a:effectLst/>
                <a:latin typeface="Quattrocento Sans" panose="020B0502050000020003" pitchFamily="34" charset="0"/>
                <a:cs typeface="Arial" pitchFamily="34" charset="0"/>
              </a:rPr>
              <a:t>)</a:t>
            </a:r>
            <a:r>
              <a:rPr lang="en-US" sz="3000" dirty="0">
                <a:effectLst/>
                <a:latin typeface="Quattrocento Sans" panose="020B0502050000020003" pitchFamily="34" charset="0"/>
                <a:cs typeface="Arial" pitchFamily="34" charset="0"/>
              </a:rPr>
              <a:t> </a:t>
            </a:r>
            <a:r>
              <a:rPr lang="en-US" sz="3000" b="1" dirty="0">
                <a:effectLst/>
                <a:latin typeface="Quattrocento Sans" panose="020B0502050000020003" pitchFamily="34" charset="0"/>
                <a:cs typeface="Arial" pitchFamily="34" charset="0"/>
              </a:rPr>
              <a:t>energy</a:t>
            </a:r>
            <a:r>
              <a:rPr lang="en-US" sz="3000" dirty="0">
                <a:effectLst/>
                <a:latin typeface="Quattrocento Sans" panose="020B0502050000020003" pitchFamily="34" charset="0"/>
                <a:cs typeface="Arial" pitchFamily="34" charset="0"/>
              </a:rPr>
              <a:t> of a molecule given information</a:t>
            </a:r>
          </a:p>
          <a:p>
            <a:pPr algn="just">
              <a:lnSpc>
                <a:spcPct val="110000"/>
              </a:lnSpc>
            </a:pPr>
            <a:r>
              <a:rPr lang="en-US" sz="3000" dirty="0">
                <a:effectLst/>
                <a:latin typeface="Quattrocento Sans" panose="020B0502050000020003" pitchFamily="34" charset="0"/>
                <a:cs typeface="Arial" pitchFamily="34" charset="0"/>
              </a:rPr>
              <a:t>on a state of a particular molecule. MP3 energy is used to</a:t>
            </a:r>
          </a:p>
          <a:p>
            <a:pPr algn="just">
              <a:lnSpc>
                <a:spcPct val="110000"/>
              </a:lnSpc>
            </a:pPr>
            <a:r>
              <a:rPr lang="en-US" sz="3000" dirty="0">
                <a:effectLst/>
                <a:latin typeface="Quattrocento Sans" panose="020B0502050000020003" pitchFamily="34" charset="0"/>
                <a:cs typeface="Arial" pitchFamily="34" charset="0"/>
              </a:rPr>
              <a:t>incorporate the electron correlation effects into</a:t>
            </a:r>
          </a:p>
          <a:p>
            <a:pPr algn="just">
              <a:lnSpc>
                <a:spcPct val="110000"/>
              </a:lnSpc>
            </a:pPr>
            <a:r>
              <a:rPr lang="en-US" sz="3000" dirty="0">
                <a:effectLst/>
                <a:latin typeface="Quattrocento Sans" panose="020B0502050000020003" pitchFamily="34" charset="0"/>
                <a:cs typeface="Arial" pitchFamily="34" charset="0"/>
              </a:rPr>
              <a:t>electron structure calculations.</a:t>
            </a:r>
          </a:p>
          <a:p>
            <a:pPr algn="just">
              <a:lnSpc>
                <a:spcPct val="110000"/>
              </a:lnSpc>
            </a:pPr>
            <a:endParaRPr lang="en-US" sz="3000" dirty="0">
              <a:effectLst/>
              <a:latin typeface="Quattrocento Sans" panose="020B0502050000020003" pitchFamily="34" charset="0"/>
              <a:cs typeface="Arial" pitchFamily="34" charset="0"/>
            </a:endParaRPr>
          </a:p>
          <a:p>
            <a:pPr algn="just">
              <a:lnSpc>
                <a:spcPct val="110000"/>
              </a:lnSpc>
            </a:pPr>
            <a:r>
              <a:rPr lang="en-US" sz="3000" dirty="0">
                <a:effectLst/>
                <a:latin typeface="Quattrocento Sans" panose="020B0502050000020003" pitchFamily="34" charset="0"/>
                <a:cs typeface="Arial" pitchFamily="34" charset="0"/>
              </a:rPr>
              <a:t>MP3 energy is usually calculated using </a:t>
            </a:r>
            <a:r>
              <a:rPr lang="en-US" sz="3000" b="1" dirty="0">
                <a:effectLst/>
                <a:latin typeface="Quattrocento Sans" panose="020B0502050000020003" pitchFamily="34" charset="0"/>
                <a:cs typeface="Arial" pitchFamily="34" charset="0"/>
              </a:rPr>
              <a:t>O(N</a:t>
            </a:r>
            <a:r>
              <a:rPr lang="en-US" sz="3000" b="1" baseline="30000" dirty="0">
                <a:effectLst/>
                <a:latin typeface="Quattrocento Sans" panose="020B0502050000020003" pitchFamily="34" charset="0"/>
                <a:cs typeface="Arial" pitchFamily="34" charset="0"/>
              </a:rPr>
              <a:t>6</a:t>
            </a:r>
            <a:r>
              <a:rPr lang="en-US" sz="3000" b="1" dirty="0">
                <a:effectLst/>
                <a:latin typeface="Quattrocento Sans" panose="020B0502050000020003" pitchFamily="34" charset="0"/>
                <a:cs typeface="Arial" pitchFamily="34" charset="0"/>
              </a:rPr>
              <a:t>) operations</a:t>
            </a:r>
          </a:p>
          <a:p>
            <a:pPr algn="just">
              <a:lnSpc>
                <a:spcPct val="110000"/>
              </a:lnSpc>
            </a:pPr>
            <a:r>
              <a:rPr lang="en-US" sz="3000" dirty="0">
                <a:effectLst/>
                <a:latin typeface="Quattrocento Sans" panose="020B0502050000020003" pitchFamily="34" charset="0"/>
                <a:cs typeface="Arial" pitchFamily="34" charset="0"/>
              </a:rPr>
              <a:t>where N is the number of one-electron functions</a:t>
            </a:r>
          </a:p>
          <a:p>
            <a:pPr algn="just">
              <a:lnSpc>
                <a:spcPct val="110000"/>
              </a:lnSpc>
            </a:pPr>
            <a:r>
              <a:rPr lang="en-US" sz="3000" dirty="0">
                <a:effectLst/>
                <a:latin typeface="Quattrocento Sans" panose="020B0502050000020003" pitchFamily="34" charset="0"/>
                <a:cs typeface="Arial" pitchFamily="34" charset="0"/>
              </a:rPr>
              <a:t>which are used to predict the electronic wavefunction.</a:t>
            </a:r>
          </a:p>
          <a:p>
            <a:pPr algn="just">
              <a:lnSpc>
                <a:spcPct val="110000"/>
              </a:lnSpc>
            </a:pPr>
            <a:r>
              <a:rPr lang="en-US" sz="3000" dirty="0">
                <a:effectLst/>
                <a:latin typeface="Quattrocento Sans" panose="020B0502050000020003" pitchFamily="34" charset="0"/>
                <a:cs typeface="Arial" pitchFamily="34" charset="0"/>
              </a:rPr>
              <a:t>This operation is very computationally expensive</a:t>
            </a:r>
          </a:p>
          <a:p>
            <a:pPr algn="just">
              <a:lnSpc>
                <a:spcPct val="110000"/>
              </a:lnSpc>
            </a:pPr>
            <a:r>
              <a:rPr lang="en-US" sz="3000" dirty="0">
                <a:effectLst/>
                <a:latin typeface="Quattrocento Sans" panose="020B0502050000020003" pitchFamily="34" charset="0"/>
                <a:cs typeface="Arial" pitchFamily="34" charset="0"/>
              </a:rPr>
              <a:t>and takes a while to compute. While this method</a:t>
            </a:r>
          </a:p>
          <a:p>
            <a:pPr algn="just">
              <a:lnSpc>
                <a:spcPct val="110000"/>
              </a:lnSpc>
            </a:pPr>
            <a:r>
              <a:rPr lang="en-US" sz="3000" dirty="0">
                <a:effectLst/>
                <a:latin typeface="Quattrocento Sans" panose="020B0502050000020003" pitchFamily="34" charset="0"/>
                <a:cs typeface="Arial" pitchFamily="34" charset="0"/>
              </a:rPr>
              <a:t>Takes a while to compute, it is often very accurate.</a:t>
            </a:r>
          </a:p>
          <a:p>
            <a:pPr algn="just">
              <a:lnSpc>
                <a:spcPct val="110000"/>
              </a:lnSpc>
            </a:pPr>
            <a:r>
              <a:rPr lang="en-US" sz="3000" dirty="0">
                <a:effectLst/>
                <a:latin typeface="Quattrocento Sans" panose="020B0502050000020003" pitchFamily="34" charset="0"/>
                <a:cs typeface="Arial" pitchFamily="34" charset="0"/>
              </a:rPr>
              <a:t>While the usual method of predicting the MP3 energy of</a:t>
            </a:r>
          </a:p>
          <a:p>
            <a:pPr algn="just">
              <a:lnSpc>
                <a:spcPct val="110000"/>
              </a:lnSpc>
            </a:pPr>
            <a:r>
              <a:rPr lang="en-US" sz="3000" dirty="0">
                <a:effectLst/>
                <a:latin typeface="Quattrocento Sans" panose="020B0502050000020003" pitchFamily="34" charset="0"/>
                <a:cs typeface="Arial" pitchFamily="34" charset="0"/>
              </a:rPr>
              <a:t>a molecule is a computationally heavy process, other</a:t>
            </a:r>
          </a:p>
          <a:p>
            <a:pPr algn="just">
              <a:lnSpc>
                <a:spcPct val="110000"/>
              </a:lnSpc>
            </a:pPr>
            <a:r>
              <a:rPr lang="en-US" sz="3000" dirty="0">
                <a:effectLst/>
                <a:latin typeface="Quattrocento Sans" panose="020B0502050000020003" pitchFamily="34" charset="0"/>
                <a:cs typeface="Arial" pitchFamily="34" charset="0"/>
              </a:rPr>
              <a:t>methods have been produced which often take less</a:t>
            </a:r>
          </a:p>
          <a:p>
            <a:pPr algn="just">
              <a:lnSpc>
                <a:spcPct val="110000"/>
              </a:lnSpc>
            </a:pPr>
            <a:r>
              <a:rPr lang="en-US" sz="3000" dirty="0">
                <a:effectLst/>
                <a:latin typeface="Quattrocento Sans" panose="020B0502050000020003" pitchFamily="34" charset="0"/>
                <a:cs typeface="Arial" pitchFamily="34" charset="0"/>
              </a:rPr>
              <a:t>time to make a prediction, but usually result in a less</a:t>
            </a:r>
          </a:p>
          <a:p>
            <a:pPr algn="just">
              <a:lnSpc>
                <a:spcPct val="110000"/>
              </a:lnSpc>
            </a:pPr>
            <a:r>
              <a:rPr lang="en-US" sz="3000" dirty="0">
                <a:effectLst/>
                <a:latin typeface="Quattrocento Sans" panose="020B0502050000020003" pitchFamily="34" charset="0"/>
                <a:cs typeface="Arial" pitchFamily="34" charset="0"/>
              </a:rPr>
              <a:t>accurate prediction.</a:t>
            </a:r>
          </a:p>
          <a:p>
            <a:pPr algn="just">
              <a:lnSpc>
                <a:spcPct val="110000"/>
              </a:lnSpc>
            </a:pPr>
            <a:endParaRPr lang="en-US" sz="3000" dirty="0">
              <a:effectLst/>
              <a:latin typeface="Quattrocento Sans" panose="020B0502050000020003" pitchFamily="34" charset="0"/>
              <a:cs typeface="Arial" pitchFamily="34" charset="0"/>
            </a:endParaRPr>
          </a:p>
          <a:p>
            <a:pPr algn="just">
              <a:lnSpc>
                <a:spcPct val="110000"/>
              </a:lnSpc>
            </a:pPr>
            <a:r>
              <a:rPr lang="en-US" sz="3000" dirty="0">
                <a:effectLst/>
                <a:latin typeface="Quattrocento Sans" panose="020B0502050000020003" pitchFamily="34" charset="0"/>
                <a:cs typeface="Arial" pitchFamily="34" charset="0"/>
              </a:rPr>
              <a:t>To bridge the gap between high efficiency but low</a:t>
            </a:r>
          </a:p>
          <a:p>
            <a:pPr algn="just">
              <a:lnSpc>
                <a:spcPct val="110000"/>
              </a:lnSpc>
            </a:pPr>
            <a:r>
              <a:rPr lang="en-US" sz="3000" dirty="0">
                <a:effectLst/>
                <a:latin typeface="Quattrocento Sans" panose="020B0502050000020003" pitchFamily="34" charset="0"/>
                <a:cs typeface="Arial" pitchFamily="34" charset="0"/>
              </a:rPr>
              <a:t>accuracy and low efficiency but high accuracy, our</a:t>
            </a:r>
          </a:p>
          <a:p>
            <a:pPr algn="just">
              <a:lnSpc>
                <a:spcPct val="110000"/>
              </a:lnSpc>
            </a:pPr>
            <a:r>
              <a:rPr lang="en-US" sz="3000" dirty="0">
                <a:effectLst/>
                <a:latin typeface="Quattrocento Sans" panose="020B0502050000020003" pitchFamily="34" charset="0"/>
                <a:cs typeface="Arial" pitchFamily="34" charset="0"/>
              </a:rPr>
              <a:t>model is composed of a neural network. After training,</a:t>
            </a:r>
          </a:p>
          <a:p>
            <a:pPr algn="just">
              <a:lnSpc>
                <a:spcPct val="110000"/>
              </a:lnSpc>
            </a:pPr>
            <a:r>
              <a:rPr lang="en-US" sz="3000" dirty="0">
                <a:effectLst/>
                <a:latin typeface="Quattrocento Sans" panose="020B0502050000020003" pitchFamily="34" charset="0"/>
                <a:cs typeface="Arial" pitchFamily="34" charset="0"/>
              </a:rPr>
              <a:t>the model will be able to produce a high accuracy</a:t>
            </a:r>
          </a:p>
          <a:p>
            <a:pPr algn="just">
              <a:lnSpc>
                <a:spcPct val="110000"/>
              </a:lnSpc>
            </a:pPr>
            <a:r>
              <a:rPr lang="en-US" sz="3000" dirty="0">
                <a:effectLst/>
                <a:latin typeface="Quattrocento Sans" panose="020B0502050000020003" pitchFamily="34" charset="0"/>
                <a:cs typeface="Arial" pitchFamily="34" charset="0"/>
              </a:rPr>
              <a:t>prediction while taking </a:t>
            </a:r>
            <a:r>
              <a:rPr lang="en-US" sz="3000" b="1" dirty="0">
                <a:effectLst/>
                <a:latin typeface="Quattrocento Sans" panose="020B0502050000020003" pitchFamily="34" charset="0"/>
                <a:cs typeface="Arial" pitchFamily="34" charset="0"/>
              </a:rPr>
              <a:t>O(1)+O(N</a:t>
            </a:r>
            <a:r>
              <a:rPr lang="en-US" sz="3000" b="1" baseline="30000" dirty="0">
                <a:effectLst/>
                <a:latin typeface="Quattrocento Sans" panose="020B0502050000020003" pitchFamily="34" charset="0"/>
                <a:cs typeface="Arial" pitchFamily="34" charset="0"/>
              </a:rPr>
              <a:t>4</a:t>
            </a:r>
            <a:r>
              <a:rPr lang="en-US" sz="3000" b="1" dirty="0">
                <a:effectLst/>
                <a:latin typeface="Quattrocento Sans" panose="020B0502050000020003" pitchFamily="34" charset="0"/>
                <a:cs typeface="Arial" pitchFamily="34" charset="0"/>
              </a:rPr>
              <a:t>) operations.</a:t>
            </a:r>
            <a:r>
              <a:rPr lang="en-US" sz="3000" dirty="0">
                <a:effectLst/>
                <a:latin typeface="Quattrocento Sans" panose="020B0502050000020003" pitchFamily="34" charset="0"/>
                <a:cs typeface="Arial" pitchFamily="34" charset="0"/>
              </a:rPr>
              <a:t> The O(1)</a:t>
            </a:r>
          </a:p>
          <a:p>
            <a:pPr algn="just">
              <a:lnSpc>
                <a:spcPct val="110000"/>
              </a:lnSpc>
            </a:pPr>
            <a:r>
              <a:rPr lang="en-US" sz="3000" dirty="0">
                <a:effectLst/>
                <a:latin typeface="Quattrocento Sans" panose="020B0502050000020003" pitchFamily="34" charset="0"/>
                <a:cs typeface="Arial" pitchFamily="34" charset="0"/>
              </a:rPr>
              <a:t>operations comes from the neural network while the O(N</a:t>
            </a:r>
            <a:r>
              <a:rPr lang="en-US" sz="3000" baseline="30000" dirty="0">
                <a:effectLst/>
                <a:latin typeface="Quattrocento Sans" panose="020B0502050000020003" pitchFamily="34" charset="0"/>
                <a:cs typeface="Arial" pitchFamily="34" charset="0"/>
              </a:rPr>
              <a:t>4</a:t>
            </a:r>
            <a:r>
              <a:rPr lang="en-US" sz="3000" dirty="0">
                <a:effectLst/>
                <a:latin typeface="Quattrocento Sans" panose="020B0502050000020003" pitchFamily="34" charset="0"/>
                <a:cs typeface="Arial" pitchFamily="34" charset="0"/>
              </a:rPr>
              <a:t>)</a:t>
            </a:r>
          </a:p>
          <a:p>
            <a:pPr algn="just">
              <a:lnSpc>
                <a:spcPct val="110000"/>
              </a:lnSpc>
            </a:pPr>
            <a:r>
              <a:rPr lang="en-US" sz="3000" dirty="0">
                <a:effectLst/>
                <a:latin typeface="Quattrocento Sans" panose="020B0502050000020003" pitchFamily="34" charset="0"/>
                <a:cs typeface="Arial" pitchFamily="34" charset="0"/>
              </a:rPr>
              <a:t>operations comes from the tensor hypercontraction of the</a:t>
            </a:r>
          </a:p>
          <a:p>
            <a:pPr algn="just">
              <a:lnSpc>
                <a:spcPct val="110000"/>
              </a:lnSpc>
            </a:pPr>
            <a:r>
              <a:rPr lang="en-US" sz="3000" dirty="0">
                <a:effectLst/>
                <a:latin typeface="Quattrocento Sans" panose="020B0502050000020003" pitchFamily="34" charset="0"/>
                <a:cs typeface="Arial" pitchFamily="34" charset="0"/>
              </a:rPr>
              <a:t>MP3 energy.</a:t>
            </a:r>
          </a:p>
        </p:txBody>
      </p:sp>
      <p:sp>
        <p:nvSpPr>
          <p:cNvPr id="74" name="Rectangle 10">
            <a:extLst>
              <a:ext uri="{FF2B5EF4-FFF2-40B4-BE49-F238E27FC236}">
                <a16:creationId xmlns:a16="http://schemas.microsoft.com/office/drawing/2014/main" id="{4EDA12B6-07B5-44F9-8F8B-E1BE66469DB6}"/>
              </a:ext>
            </a:extLst>
          </p:cNvPr>
          <p:cNvSpPr>
            <a:spLocks noChangeArrowheads="1"/>
          </p:cNvSpPr>
          <p:nvPr/>
        </p:nvSpPr>
        <p:spPr bwMode="auto">
          <a:xfrm>
            <a:off x="660482" y="7471321"/>
            <a:ext cx="10998118" cy="873301"/>
          </a:xfrm>
          <a:prstGeom prst="snipRoundRect">
            <a:avLst>
              <a:gd name="adj1" fmla="val 0"/>
              <a:gd name="adj2" fmla="val 50000"/>
            </a:avLst>
          </a:prstGeom>
          <a:solidFill>
            <a:srgbClr val="3684A0"/>
          </a:solidFill>
          <a:ln w="12700">
            <a:noFill/>
            <a:miter lim="800000"/>
          </a:ln>
        </p:spPr>
        <p:txBody>
          <a:bodyPr wrap="none" lIns="274320" tIns="73152" rIns="274320" bIns="68563" anchor="ctr" anchorCtr="0"/>
          <a:lstStyle>
            <a:defPPr>
              <a:defRPr kern="1200"/>
            </a:defPPr>
          </a:lstStyle>
          <a:p>
            <a:pPr defTabSz="4702588">
              <a:defRPr/>
            </a:pPr>
            <a:r>
              <a:rPr lang="en-US" sz="3600" b="1" dirty="0">
                <a:solidFill>
                  <a:schemeClr val="bg1"/>
                </a:solidFill>
                <a:effectLst/>
                <a:latin typeface="Quattrocento" panose="02020802030000000404" pitchFamily="18" charset="0"/>
              </a:rPr>
              <a:t>Abstract</a:t>
            </a:r>
          </a:p>
        </p:txBody>
      </p:sp>
      <p:sp>
        <p:nvSpPr>
          <p:cNvPr id="79" name="Rectangle 78">
            <a:extLst>
              <a:ext uri="{FF2B5EF4-FFF2-40B4-BE49-F238E27FC236}">
                <a16:creationId xmlns:a16="http://schemas.microsoft.com/office/drawing/2014/main" id="{0F831EE1-8866-4A3E-8CAB-8624A11FF145}"/>
              </a:ext>
            </a:extLst>
          </p:cNvPr>
          <p:cNvSpPr/>
          <p:nvPr/>
        </p:nvSpPr>
        <p:spPr>
          <a:xfrm>
            <a:off x="12480654" y="8000997"/>
            <a:ext cx="13954054" cy="2423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latin typeface="+mj-lt"/>
            </a:endParaRPr>
          </a:p>
        </p:txBody>
      </p:sp>
      <p:sp>
        <p:nvSpPr>
          <p:cNvPr id="80" name="TextBox 19">
            <a:extLst>
              <a:ext uri="{FF2B5EF4-FFF2-40B4-BE49-F238E27FC236}">
                <a16:creationId xmlns:a16="http://schemas.microsoft.com/office/drawing/2014/main" id="{45A199C6-0BDE-461E-8044-A335463A4944}"/>
              </a:ext>
            </a:extLst>
          </p:cNvPr>
          <p:cNvSpPr txBox="1">
            <a:spLocks noChangeArrowheads="1"/>
          </p:cNvSpPr>
          <p:nvPr/>
        </p:nvSpPr>
        <p:spPr bwMode="auto">
          <a:xfrm>
            <a:off x="12790957" y="8610598"/>
            <a:ext cx="13315583" cy="22823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3200" dirty="0">
                <a:effectLst/>
                <a:latin typeface="Quattrocento Sans" panose="020B0502050000020003" pitchFamily="34" charset="0"/>
                <a:cs typeface="Arial" pitchFamily="34" charset="0"/>
              </a:rPr>
              <a:t>Our approach is to train a neural network which takes in a state of</a:t>
            </a:r>
          </a:p>
          <a:p>
            <a:pPr algn="just">
              <a:lnSpc>
                <a:spcPct val="110000"/>
              </a:lnSpc>
            </a:pPr>
            <a:r>
              <a:rPr lang="en-US" sz="3200" dirty="0">
                <a:effectLst/>
                <a:latin typeface="Quattrocento Sans" panose="020B0502050000020003" pitchFamily="34" charset="0"/>
                <a:cs typeface="Arial" pitchFamily="34" charset="0"/>
              </a:rPr>
              <a:t>a molecule and outputs the energy of that molecule in that specific state.</a:t>
            </a: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r>
              <a:rPr lang="en-US" sz="3200" b="1" dirty="0">
                <a:effectLst/>
                <a:latin typeface="Quattrocento Sans" panose="020B0502050000020003" pitchFamily="34" charset="0"/>
                <a:cs typeface="Arial" pitchFamily="34" charset="0"/>
              </a:rPr>
              <a:t>Model 1:</a:t>
            </a:r>
            <a:endParaRPr lang="en-US" sz="3200" dirty="0">
              <a:effectLst/>
              <a:latin typeface="Quattrocento Sans" panose="020B0502050000020003" pitchFamily="34" charset="0"/>
              <a:cs typeface="Arial" pitchFamily="34" charset="0"/>
            </a:endParaRPr>
          </a:p>
          <a:p>
            <a:pPr algn="just">
              <a:lnSpc>
                <a:spcPct val="110000"/>
              </a:lnSpc>
            </a:pPr>
            <a:r>
              <a:rPr lang="en-US" sz="3200" dirty="0">
                <a:effectLst/>
                <a:latin typeface="Quattrocento Sans" panose="020B0502050000020003" pitchFamily="34" charset="0"/>
                <a:cs typeface="Arial" pitchFamily="34" charset="0"/>
              </a:rPr>
              <a:t>Out initial method uses a neural network which looks like the following:</a:t>
            </a: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r>
              <a:rPr lang="en-US" sz="3200" dirty="0">
                <a:effectLst/>
                <a:latin typeface="Quattrocento Sans" panose="020B0502050000020003" pitchFamily="34" charset="0"/>
                <a:cs typeface="Arial" pitchFamily="34" charset="0"/>
              </a:rPr>
              <a:t>This model takes in information on a molecule and its state and outputted</a:t>
            </a:r>
          </a:p>
          <a:p>
            <a:pPr algn="just">
              <a:lnSpc>
                <a:spcPct val="110000"/>
              </a:lnSpc>
            </a:pPr>
            <a:r>
              <a:rPr lang="en-US" sz="3200" dirty="0">
                <a:effectLst/>
                <a:latin typeface="Quattrocento Sans" panose="020B0502050000020003" pitchFamily="34" charset="0"/>
                <a:cs typeface="Arial" pitchFamily="34" charset="0"/>
              </a:rPr>
              <a:t>the expected MP3 energy.</a:t>
            </a:r>
          </a:p>
          <a:p>
            <a:pPr algn="just">
              <a:lnSpc>
                <a:spcPct val="110000"/>
              </a:lnSpc>
            </a:pPr>
            <a:r>
              <a:rPr lang="en-US" sz="3200" dirty="0">
                <a:effectLst/>
                <a:latin typeface="Quattrocento Sans" panose="020B0502050000020003" pitchFamily="34" charset="0"/>
                <a:cs typeface="Arial" pitchFamily="34" charset="0"/>
              </a:rPr>
              <a:t>To evaluate the model, we measure how close the predicted MP3 value</a:t>
            </a:r>
          </a:p>
          <a:p>
            <a:pPr algn="just">
              <a:lnSpc>
                <a:spcPct val="110000"/>
              </a:lnSpc>
            </a:pPr>
            <a:r>
              <a:rPr lang="en-US" sz="3200" dirty="0">
                <a:effectLst/>
                <a:latin typeface="Quattrocento Sans" panose="020B0502050000020003" pitchFamily="34" charset="0"/>
                <a:cs typeface="Arial" pitchFamily="34" charset="0"/>
              </a:rPr>
              <a:t>was to the actual MP3 value.</a:t>
            </a: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r>
              <a:rPr lang="en-US" sz="3200" b="1" dirty="0">
                <a:effectLst/>
                <a:latin typeface="Quattrocento Sans" panose="020B0502050000020003" pitchFamily="34" charset="0"/>
                <a:cs typeface="Arial" pitchFamily="34" charset="0"/>
              </a:rPr>
              <a:t>Model 2:</a:t>
            </a:r>
          </a:p>
          <a:p>
            <a:pPr algn="just">
              <a:lnSpc>
                <a:spcPct val="110000"/>
              </a:lnSpc>
            </a:pPr>
            <a:r>
              <a:rPr lang="en-US" sz="3200" dirty="0">
                <a:effectLst/>
                <a:latin typeface="Quattrocento Sans" panose="020B0502050000020003" pitchFamily="34" charset="0"/>
                <a:cs typeface="Arial" pitchFamily="34" charset="0"/>
              </a:rPr>
              <a:t>Our second attempt at solving this problem used a more complicated</a:t>
            </a:r>
          </a:p>
          <a:p>
            <a:pPr algn="just">
              <a:lnSpc>
                <a:spcPct val="110000"/>
              </a:lnSpc>
            </a:pPr>
            <a:r>
              <a:rPr lang="en-US" sz="3200" dirty="0">
                <a:effectLst/>
                <a:latin typeface="Quattrocento Sans" panose="020B0502050000020003" pitchFamily="34" charset="0"/>
                <a:cs typeface="Arial" pitchFamily="34" charset="0"/>
              </a:rPr>
              <a:t>model with the following structure:</a:t>
            </a: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endParaRPr lang="en-US" sz="3200" b="1" dirty="0">
              <a:effectLst/>
              <a:latin typeface="Quattrocento Sans" panose="020B0502050000020003" pitchFamily="34" charset="0"/>
              <a:cs typeface="Arial" pitchFamily="34" charset="0"/>
            </a:endParaRPr>
          </a:p>
          <a:p>
            <a:pPr algn="just">
              <a:lnSpc>
                <a:spcPct val="110000"/>
              </a:lnSpc>
            </a:pPr>
            <a:endParaRPr lang="en-US" sz="3200" b="1" dirty="0">
              <a:effectLst/>
              <a:latin typeface="Quattrocento Sans" panose="020B0502050000020003" pitchFamily="34" charset="0"/>
              <a:cs typeface="Arial" pitchFamily="34" charset="0"/>
            </a:endParaRPr>
          </a:p>
          <a:p>
            <a:pPr algn="just">
              <a:lnSpc>
                <a:spcPct val="110000"/>
              </a:lnSpc>
            </a:pPr>
            <a:endParaRPr lang="en-US" sz="3200" b="1" dirty="0">
              <a:effectLst/>
              <a:latin typeface="Quattrocento Sans" panose="020B0502050000020003" pitchFamily="34" charset="0"/>
              <a:cs typeface="Arial" pitchFamily="34" charset="0"/>
            </a:endParaRPr>
          </a:p>
          <a:p>
            <a:pPr algn="just">
              <a:lnSpc>
                <a:spcPct val="110000"/>
              </a:lnSpc>
            </a:pPr>
            <a:endParaRPr lang="en-US" sz="3200" b="1" dirty="0">
              <a:effectLst/>
              <a:latin typeface="Quattrocento Sans" panose="020B0502050000020003" pitchFamily="34" charset="0"/>
              <a:cs typeface="Arial" pitchFamily="34" charset="0"/>
            </a:endParaRPr>
          </a:p>
          <a:p>
            <a:pPr algn="just">
              <a:lnSpc>
                <a:spcPct val="110000"/>
              </a:lnSpc>
            </a:pPr>
            <a:r>
              <a:rPr lang="en-US" sz="3200" dirty="0">
                <a:effectLst/>
                <a:latin typeface="Quattrocento Sans" panose="020B0502050000020003" pitchFamily="34" charset="0"/>
                <a:cs typeface="Arial" pitchFamily="34" charset="0"/>
              </a:rPr>
              <a:t>This model not only took in the molecule information, but also took in the</a:t>
            </a:r>
          </a:p>
          <a:p>
            <a:pPr algn="just">
              <a:lnSpc>
                <a:spcPct val="110000"/>
              </a:lnSpc>
            </a:pPr>
            <a:r>
              <a:rPr lang="en-US" sz="3200" dirty="0">
                <a:effectLst/>
                <a:latin typeface="Quattrocento Sans" panose="020B0502050000020003" pitchFamily="34" charset="0"/>
                <a:cs typeface="Arial" pitchFamily="34" charset="0"/>
              </a:rPr>
              <a:t>molecule structure. Additionally, instead of only predicting the energy</a:t>
            </a:r>
          </a:p>
          <a:p>
            <a:pPr algn="just">
              <a:lnSpc>
                <a:spcPct val="110000"/>
              </a:lnSpc>
            </a:pPr>
            <a:r>
              <a:rPr lang="en-US" sz="3200" dirty="0">
                <a:effectLst/>
                <a:latin typeface="Quattrocento Sans" panose="020B0502050000020003" pitchFamily="34" charset="0"/>
                <a:cs typeface="Arial" pitchFamily="34" charset="0"/>
              </a:rPr>
              <a:t>for a single molecule state, the model predicts the MP3 energy for all</a:t>
            </a:r>
          </a:p>
          <a:p>
            <a:pPr algn="just">
              <a:lnSpc>
                <a:spcPct val="110000"/>
              </a:lnSpc>
            </a:pPr>
            <a:r>
              <a:rPr lang="en-US" sz="3200" dirty="0">
                <a:effectLst/>
                <a:latin typeface="Quattrocento Sans" panose="020B0502050000020003" pitchFamily="34" charset="0"/>
                <a:cs typeface="Arial" pitchFamily="34" charset="0"/>
              </a:rPr>
              <a:t>structures for a given molecule. For example, a water-ammonia molecule</a:t>
            </a:r>
          </a:p>
          <a:p>
            <a:pPr algn="just">
              <a:lnSpc>
                <a:spcPct val="110000"/>
              </a:lnSpc>
            </a:pPr>
            <a:r>
              <a:rPr lang="en-US" sz="3200" dirty="0">
                <a:effectLst/>
                <a:latin typeface="Quattrocento Sans" panose="020B0502050000020003" pitchFamily="34" charset="0"/>
                <a:cs typeface="Arial" pitchFamily="34" charset="0"/>
              </a:rPr>
              <a:t>has 10 states in our dataset. The first prediction is a dimer molecule</a:t>
            </a:r>
          </a:p>
          <a:p>
            <a:pPr algn="just">
              <a:lnSpc>
                <a:spcPct val="110000"/>
              </a:lnSpc>
            </a:pPr>
            <a:r>
              <a:rPr lang="en-US" sz="3200" dirty="0">
                <a:effectLst/>
                <a:latin typeface="Quattrocento Sans" panose="020B0502050000020003" pitchFamily="34" charset="0"/>
                <a:cs typeface="Arial" pitchFamily="34" charset="0"/>
              </a:rPr>
              <a:t>while each succeeding predicting is a monomer prediction.</a:t>
            </a:r>
          </a:p>
          <a:p>
            <a:pPr algn="just">
              <a:lnSpc>
                <a:spcPct val="110000"/>
              </a:lnSpc>
            </a:pPr>
            <a:r>
              <a:rPr lang="en-US" sz="3200" dirty="0">
                <a:effectLst/>
                <a:latin typeface="Quattrocento Sans" panose="020B0502050000020003" pitchFamily="34" charset="0"/>
                <a:cs typeface="Arial" pitchFamily="34" charset="0"/>
              </a:rPr>
              <a:t>To evaluate the model, we sum up all predictions and compare that against</a:t>
            </a:r>
          </a:p>
          <a:p>
            <a:pPr algn="just">
              <a:lnSpc>
                <a:spcPct val="110000"/>
              </a:lnSpc>
            </a:pPr>
            <a:r>
              <a:rPr lang="en-US" sz="3200" dirty="0">
                <a:effectLst/>
                <a:latin typeface="Quattrocento Sans" panose="020B0502050000020003" pitchFamily="34" charset="0"/>
                <a:cs typeface="Arial" pitchFamily="34" charset="0"/>
              </a:rPr>
              <a:t>the sum of the actual energies.</a:t>
            </a:r>
          </a:p>
        </p:txBody>
      </p:sp>
      <p:sp>
        <p:nvSpPr>
          <p:cNvPr id="81" name="Rectangle 10">
            <a:extLst>
              <a:ext uri="{FF2B5EF4-FFF2-40B4-BE49-F238E27FC236}">
                <a16:creationId xmlns:a16="http://schemas.microsoft.com/office/drawing/2014/main" id="{868B6862-5CC5-4906-AC03-EA9661AD1346}"/>
              </a:ext>
            </a:extLst>
          </p:cNvPr>
          <p:cNvSpPr>
            <a:spLocks noChangeArrowheads="1"/>
          </p:cNvSpPr>
          <p:nvPr/>
        </p:nvSpPr>
        <p:spPr bwMode="auto">
          <a:xfrm>
            <a:off x="12480654" y="7471319"/>
            <a:ext cx="13954054" cy="873301"/>
          </a:xfrm>
          <a:prstGeom prst="snipRoundRect">
            <a:avLst>
              <a:gd name="adj1" fmla="val 0"/>
              <a:gd name="adj2" fmla="val 50000"/>
            </a:avLst>
          </a:prstGeom>
          <a:solidFill>
            <a:srgbClr val="664F93"/>
          </a:solidFill>
          <a:ln w="12700">
            <a:noFill/>
            <a:miter lim="800000"/>
          </a:ln>
        </p:spPr>
        <p:txBody>
          <a:bodyPr wrap="none" lIns="274320" tIns="73152" rIns="274320" bIns="68563" anchor="ctr" anchorCtr="0"/>
          <a:lstStyle>
            <a:defPPr>
              <a:defRPr kern="1200"/>
            </a:defPPr>
          </a:lstStyle>
          <a:p>
            <a:pPr defTabSz="4702588">
              <a:defRPr/>
            </a:pPr>
            <a:r>
              <a:rPr lang="en-US" sz="3600" b="1" dirty="0">
                <a:solidFill>
                  <a:schemeClr val="bg1"/>
                </a:solidFill>
                <a:effectLst/>
                <a:latin typeface="Quattrocento" panose="02020802030000000404" pitchFamily="18" charset="0"/>
              </a:rPr>
              <a:t>Methodology</a:t>
            </a:r>
          </a:p>
        </p:txBody>
      </p:sp>
      <p:sp>
        <p:nvSpPr>
          <p:cNvPr id="82" name="Rectangle 81">
            <a:extLst>
              <a:ext uri="{FF2B5EF4-FFF2-40B4-BE49-F238E27FC236}">
                <a16:creationId xmlns:a16="http://schemas.microsoft.com/office/drawing/2014/main" id="{D026A6A3-D6D2-4951-8B04-EF51015D25DB}"/>
              </a:ext>
            </a:extLst>
          </p:cNvPr>
          <p:cNvSpPr/>
          <p:nvPr/>
        </p:nvSpPr>
        <p:spPr>
          <a:xfrm>
            <a:off x="27051000" y="8000999"/>
            <a:ext cx="16154400" cy="24231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latin typeface="+mj-lt"/>
            </a:endParaRPr>
          </a:p>
        </p:txBody>
      </p:sp>
      <p:sp>
        <p:nvSpPr>
          <p:cNvPr id="83" name="TextBox 19">
            <a:extLst>
              <a:ext uri="{FF2B5EF4-FFF2-40B4-BE49-F238E27FC236}">
                <a16:creationId xmlns:a16="http://schemas.microsoft.com/office/drawing/2014/main" id="{16D6CE1D-7E3F-42CA-A7BD-5FA191CFE645}"/>
              </a:ext>
            </a:extLst>
          </p:cNvPr>
          <p:cNvSpPr txBox="1">
            <a:spLocks noChangeArrowheads="1"/>
          </p:cNvSpPr>
          <p:nvPr/>
        </p:nvSpPr>
        <p:spPr bwMode="auto">
          <a:xfrm>
            <a:off x="27560037" y="8610600"/>
            <a:ext cx="15415252" cy="4405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3200" b="1" dirty="0">
                <a:effectLst/>
                <a:latin typeface="Quattrocento Sans" panose="020B0502050000020003" pitchFamily="34" charset="0"/>
                <a:cs typeface="Arial" pitchFamily="34" charset="0"/>
              </a:rPr>
              <a:t>Model 1:</a:t>
            </a:r>
          </a:p>
          <a:p>
            <a:pPr algn="just">
              <a:lnSpc>
                <a:spcPct val="110000"/>
              </a:lnSpc>
            </a:pPr>
            <a:r>
              <a:rPr lang="en-US" sz="3200" dirty="0">
                <a:effectLst/>
                <a:latin typeface="Quattrocento Sans" panose="020B0502050000020003" pitchFamily="34" charset="0"/>
                <a:cs typeface="Arial" pitchFamily="34" charset="0"/>
              </a:rPr>
              <a:t>Loss defines how good our model did. The loss is an arbitrary value, but since the model evaluation between the models are the same, we can see which model does better. A lower loss means a model did better than another.</a:t>
            </a: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r>
              <a:rPr lang="en-US" sz="3200" dirty="0">
                <a:effectLst/>
                <a:latin typeface="Quattrocento Sans" panose="020B0502050000020003" pitchFamily="34" charset="0"/>
                <a:cs typeface="Arial" pitchFamily="34" charset="0"/>
              </a:rPr>
              <a:t>Looking at the loss values, we want to find the model with the lowest difference between the train and test loss while also having a low train and test loss. The following model has the lowest of these values:</a:t>
            </a:r>
          </a:p>
        </p:txBody>
      </p:sp>
      <p:sp>
        <p:nvSpPr>
          <p:cNvPr id="84" name="Rectangle 10">
            <a:extLst>
              <a:ext uri="{FF2B5EF4-FFF2-40B4-BE49-F238E27FC236}">
                <a16:creationId xmlns:a16="http://schemas.microsoft.com/office/drawing/2014/main" id="{3D96BB99-3F6E-4E73-BA6B-A122D83B12A2}"/>
              </a:ext>
            </a:extLst>
          </p:cNvPr>
          <p:cNvSpPr>
            <a:spLocks noChangeArrowheads="1"/>
          </p:cNvSpPr>
          <p:nvPr/>
        </p:nvSpPr>
        <p:spPr bwMode="auto">
          <a:xfrm>
            <a:off x="27051000" y="7471321"/>
            <a:ext cx="16154400" cy="873301"/>
          </a:xfrm>
          <a:prstGeom prst="snipRoundRect">
            <a:avLst>
              <a:gd name="adj1" fmla="val 0"/>
              <a:gd name="adj2" fmla="val 50000"/>
            </a:avLst>
          </a:prstGeom>
          <a:solidFill>
            <a:srgbClr val="FF0000"/>
          </a:solidFill>
          <a:ln w="12700">
            <a:noFill/>
            <a:miter lim="800000"/>
          </a:ln>
        </p:spPr>
        <p:txBody>
          <a:bodyPr wrap="none" lIns="274320" tIns="73152" rIns="274320" bIns="68563" anchor="ctr" anchorCtr="0"/>
          <a:lstStyle>
            <a:defPPr>
              <a:defRPr kern="1200"/>
            </a:defPPr>
          </a:lstStyle>
          <a:p>
            <a:pPr defTabSz="4702588">
              <a:defRPr/>
            </a:pPr>
            <a:r>
              <a:rPr lang="en-US" sz="3600" b="1">
                <a:solidFill>
                  <a:schemeClr val="bg1"/>
                </a:solidFill>
                <a:effectLst/>
                <a:latin typeface="Quattrocento" panose="02020802030000000404" pitchFamily="18" charset="0"/>
              </a:rPr>
              <a:t>Results</a:t>
            </a:r>
          </a:p>
        </p:txBody>
      </p:sp>
      <p:pic>
        <p:nvPicPr>
          <p:cNvPr id="7" name="Picture 6" descr="Chart&#10;&#10;Description automatically generated with medium confidence">
            <a:extLst>
              <a:ext uri="{FF2B5EF4-FFF2-40B4-BE49-F238E27FC236}">
                <a16:creationId xmlns:a16="http://schemas.microsoft.com/office/drawing/2014/main" id="{E0D223BF-0DE3-4D62-B379-D71D4836B0D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192117" y="13016528"/>
            <a:ext cx="15753989" cy="5125071"/>
          </a:xfrm>
          <a:prstGeom prst="rect">
            <a:avLst/>
          </a:prstGeom>
        </p:spPr>
      </p:pic>
      <p:sp>
        <p:nvSpPr>
          <p:cNvPr id="30" name="TextBox 19">
            <a:extLst>
              <a:ext uri="{FF2B5EF4-FFF2-40B4-BE49-F238E27FC236}">
                <a16:creationId xmlns:a16="http://schemas.microsoft.com/office/drawing/2014/main" id="{D8E1A078-9574-4A28-96A4-3B504687D980}"/>
              </a:ext>
            </a:extLst>
          </p:cNvPr>
          <p:cNvSpPr txBox="1">
            <a:spLocks noChangeArrowheads="1"/>
          </p:cNvSpPr>
          <p:nvPr/>
        </p:nvSpPr>
        <p:spPr bwMode="auto">
          <a:xfrm>
            <a:off x="27568143" y="18427677"/>
            <a:ext cx="15415252" cy="3322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3200" dirty="0">
                <a:effectLst/>
                <a:latin typeface="Quattrocento Sans" panose="020B0502050000020003" pitchFamily="34" charset="0"/>
                <a:cs typeface="Arial" pitchFamily="34" charset="0"/>
              </a:rPr>
              <a:t>The models ended with a mean train loss of 0.60495, a mean test loss of </a:t>
            </a:r>
          </a:p>
          <a:p>
            <a:pPr algn="just">
              <a:lnSpc>
                <a:spcPct val="110000"/>
              </a:lnSpc>
            </a:pPr>
            <a:r>
              <a:rPr lang="en-US" sz="3200" dirty="0">
                <a:effectLst/>
                <a:latin typeface="Quattrocento Sans" panose="020B0502050000020003" pitchFamily="34" charset="0"/>
                <a:cs typeface="Arial" pitchFamily="34" charset="0"/>
              </a:rPr>
              <a:t>0.49158 and a total mean train-test loss of 1.39390 given by the following</a:t>
            </a:r>
          </a:p>
          <a:p>
            <a:pPr algn="just">
              <a:lnSpc>
                <a:spcPct val="110000"/>
              </a:lnSpc>
            </a:pPr>
            <a:r>
              <a:rPr lang="en-US" sz="3200" dirty="0">
                <a:effectLst/>
                <a:latin typeface="Quattrocento Sans" panose="020B0502050000020003" pitchFamily="34" charset="0"/>
                <a:cs typeface="Arial" pitchFamily="34" charset="0"/>
              </a:rPr>
              <a:t>formula:  (train loss * test loss) + train loss + test loss</a:t>
            </a:r>
          </a:p>
          <a:p>
            <a:pPr algn="just">
              <a:lnSpc>
                <a:spcPct val="110000"/>
              </a:lnSpc>
            </a:pPr>
            <a:r>
              <a:rPr lang="en-US" sz="3200" dirty="0">
                <a:effectLst/>
                <a:latin typeface="Quattrocento Sans" panose="020B0502050000020003" pitchFamily="34" charset="0"/>
                <a:cs typeface="Arial" pitchFamily="34" charset="0"/>
              </a:rPr>
              <a:t>This model had the lowest combined loss out of all tested model variations</a:t>
            </a:r>
          </a:p>
          <a:p>
            <a:pPr algn="just">
              <a:lnSpc>
                <a:spcPct val="110000"/>
              </a:lnSpc>
            </a:pPr>
            <a:endParaRPr lang="en-US" sz="3200" dirty="0">
              <a:effectLst/>
              <a:latin typeface="Quattrocento Sans" panose="020B0502050000020003" pitchFamily="34" charset="0"/>
              <a:cs typeface="Arial" pitchFamily="34" charset="0"/>
            </a:endParaRPr>
          </a:p>
          <a:p>
            <a:pPr algn="just">
              <a:lnSpc>
                <a:spcPct val="110000"/>
              </a:lnSpc>
            </a:pPr>
            <a:r>
              <a:rPr lang="en-US" sz="3200" dirty="0">
                <a:effectLst/>
                <a:latin typeface="Quattrocento Sans" panose="020B0502050000020003" pitchFamily="34" charset="0"/>
                <a:cs typeface="Arial" pitchFamily="34" charset="0"/>
              </a:rPr>
              <a:t>More results of the model can be found using the following QR code:</a:t>
            </a:r>
          </a:p>
        </p:txBody>
      </p:sp>
      <p:sp>
        <p:nvSpPr>
          <p:cNvPr id="31" name="TextBox 19">
            <a:extLst>
              <a:ext uri="{FF2B5EF4-FFF2-40B4-BE49-F238E27FC236}">
                <a16:creationId xmlns:a16="http://schemas.microsoft.com/office/drawing/2014/main" id="{C71514B5-9717-4814-8A6A-6A2DC0FA936A}"/>
              </a:ext>
            </a:extLst>
          </p:cNvPr>
          <p:cNvSpPr txBox="1">
            <a:spLocks noChangeArrowheads="1"/>
          </p:cNvSpPr>
          <p:nvPr/>
        </p:nvSpPr>
        <p:spPr bwMode="auto">
          <a:xfrm>
            <a:off x="27568143" y="28727400"/>
            <a:ext cx="15415252" cy="3322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3200" b="1" dirty="0">
                <a:effectLst/>
                <a:latin typeface="Quattrocento Sans" panose="020B0502050000020003" pitchFamily="34" charset="0"/>
                <a:cs typeface="Arial" pitchFamily="34" charset="0"/>
              </a:rPr>
              <a:t>Model 2:</a:t>
            </a:r>
          </a:p>
          <a:p>
            <a:pPr algn="just">
              <a:lnSpc>
                <a:spcPct val="110000"/>
              </a:lnSpc>
            </a:pPr>
            <a:r>
              <a:rPr lang="en-US" sz="3200" dirty="0">
                <a:effectLst/>
                <a:latin typeface="Quattrocento Sans" panose="020B0502050000020003" pitchFamily="34" charset="0"/>
                <a:cs typeface="Arial" pitchFamily="34" charset="0"/>
              </a:rPr>
              <a:t>The second model which uses the extra molecule structure data resulted in a loss</a:t>
            </a:r>
          </a:p>
          <a:p>
            <a:pPr algn="just">
              <a:lnSpc>
                <a:spcPct val="110000"/>
              </a:lnSpc>
            </a:pPr>
            <a:r>
              <a:rPr lang="en-US" sz="3200" dirty="0">
                <a:effectLst/>
                <a:latin typeface="Quattrocento Sans" panose="020B0502050000020003" pitchFamily="34" charset="0"/>
                <a:cs typeface="Arial" pitchFamily="34" charset="0"/>
              </a:rPr>
              <a:t>of 0.00083 using only 120 training epochs. Clearly this model shows better results than</a:t>
            </a:r>
          </a:p>
          <a:p>
            <a:pPr algn="just">
              <a:lnSpc>
                <a:spcPct val="110000"/>
              </a:lnSpc>
            </a:pPr>
            <a:r>
              <a:rPr lang="en-US" sz="3200" dirty="0">
                <a:effectLst/>
                <a:latin typeface="Quattrocento Sans" panose="020B0502050000020003" pitchFamily="34" charset="0"/>
                <a:cs typeface="Arial" pitchFamily="34" charset="0"/>
              </a:rPr>
              <a:t>the previous without being optimized. So, after optimizing this model, it will be able</a:t>
            </a:r>
          </a:p>
          <a:p>
            <a:pPr algn="just">
              <a:lnSpc>
                <a:spcPct val="110000"/>
              </a:lnSpc>
            </a:pPr>
            <a:r>
              <a:rPr lang="en-US" sz="3200" dirty="0">
                <a:effectLst/>
                <a:latin typeface="Quattrocento Sans" panose="020B0502050000020003" pitchFamily="34" charset="0"/>
                <a:cs typeface="Arial" pitchFamily="34" charset="0"/>
              </a:rPr>
              <a:t>to make better predictions than the first model. Using this new model, we plan to</a:t>
            </a:r>
          </a:p>
          <a:p>
            <a:pPr algn="just">
              <a:lnSpc>
                <a:spcPct val="110000"/>
              </a:lnSpc>
            </a:pPr>
            <a:r>
              <a:rPr lang="en-US" sz="3200" dirty="0">
                <a:effectLst/>
                <a:latin typeface="Quattrocento Sans" panose="020B0502050000020003" pitchFamily="34" charset="0"/>
                <a:cs typeface="Arial" pitchFamily="34" charset="0"/>
              </a:rPr>
              <a:t>make more accurate predictions.</a:t>
            </a:r>
          </a:p>
        </p:txBody>
      </p:sp>
      <p:pic>
        <p:nvPicPr>
          <p:cNvPr id="3" name="Picture 2" descr="Qr code&#10;&#10;Description automatically generated">
            <a:extLst>
              <a:ext uri="{FF2B5EF4-FFF2-40B4-BE49-F238E27FC236}">
                <a16:creationId xmlns:a16="http://schemas.microsoft.com/office/drawing/2014/main" id="{66BC16B9-4C3A-4CAA-A3DC-DC2D4257966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745638" y="22951962"/>
            <a:ext cx="4990233" cy="4990233"/>
          </a:xfrm>
          <a:prstGeom prst="rect">
            <a:avLst/>
          </a:prstGeom>
        </p:spPr>
      </p:pic>
      <p:pic>
        <p:nvPicPr>
          <p:cNvPr id="6" name="Picture 5" descr="Diagram&#10;&#10;Description automatically generated">
            <a:extLst>
              <a:ext uri="{FF2B5EF4-FFF2-40B4-BE49-F238E27FC236}">
                <a16:creationId xmlns:a16="http://schemas.microsoft.com/office/drawing/2014/main" id="{6D625E79-82E8-47F4-B914-125E5971230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531663" y="11343027"/>
            <a:ext cx="13893873" cy="3143679"/>
          </a:xfrm>
          <a:prstGeom prst="rect">
            <a:avLst/>
          </a:prstGeom>
        </p:spPr>
      </p:pic>
      <p:sp>
        <p:nvSpPr>
          <p:cNvPr id="27" name="Rectangle 26">
            <a:extLst>
              <a:ext uri="{FF2B5EF4-FFF2-40B4-BE49-F238E27FC236}">
                <a16:creationId xmlns:a16="http://schemas.microsoft.com/office/drawing/2014/main" id="{A6B15DF5-2367-4589-A175-A078A25FD25D}"/>
              </a:ext>
            </a:extLst>
          </p:cNvPr>
          <p:cNvSpPr/>
          <p:nvPr/>
        </p:nvSpPr>
        <p:spPr>
          <a:xfrm>
            <a:off x="660482" y="23012931"/>
            <a:ext cx="10412818" cy="9219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latin typeface="+mj-lt"/>
            </a:endParaRPr>
          </a:p>
        </p:txBody>
      </p:sp>
      <p:sp>
        <p:nvSpPr>
          <p:cNvPr id="29" name="Rectangle 10">
            <a:extLst>
              <a:ext uri="{FF2B5EF4-FFF2-40B4-BE49-F238E27FC236}">
                <a16:creationId xmlns:a16="http://schemas.microsoft.com/office/drawing/2014/main" id="{D0903C76-C081-46E5-B334-8E00550333F0}"/>
              </a:ext>
            </a:extLst>
          </p:cNvPr>
          <p:cNvSpPr>
            <a:spLocks noChangeArrowheads="1"/>
          </p:cNvSpPr>
          <p:nvPr/>
        </p:nvSpPr>
        <p:spPr bwMode="auto">
          <a:xfrm>
            <a:off x="660482" y="23012931"/>
            <a:ext cx="10998118" cy="873301"/>
          </a:xfrm>
          <a:prstGeom prst="snipRoundRect">
            <a:avLst>
              <a:gd name="adj1" fmla="val 0"/>
              <a:gd name="adj2" fmla="val 50000"/>
            </a:avLst>
          </a:prstGeom>
          <a:solidFill>
            <a:srgbClr val="3684A0"/>
          </a:solidFill>
          <a:ln w="12700">
            <a:noFill/>
            <a:miter lim="800000"/>
          </a:ln>
        </p:spPr>
        <p:txBody>
          <a:bodyPr wrap="none" lIns="274320" tIns="73152" rIns="274320" bIns="68563" anchor="ctr" anchorCtr="0"/>
          <a:lstStyle>
            <a:defPPr>
              <a:defRPr kern="1200"/>
            </a:defPPr>
          </a:lstStyle>
          <a:p>
            <a:pPr defTabSz="4702588">
              <a:defRPr/>
            </a:pPr>
            <a:r>
              <a:rPr lang="en-US" sz="3600" b="1" dirty="0">
                <a:solidFill>
                  <a:schemeClr val="bg1"/>
                </a:solidFill>
                <a:effectLst/>
                <a:latin typeface="Quattrocento" panose="02020802030000000404" pitchFamily="18" charset="0"/>
              </a:rPr>
              <a:t>Acknowledgements</a:t>
            </a:r>
          </a:p>
        </p:txBody>
      </p:sp>
      <p:pic>
        <p:nvPicPr>
          <p:cNvPr id="33" name="Picture 32" descr="A picture containing logo&#10;&#10;Description automatically generated">
            <a:extLst>
              <a:ext uri="{FF2B5EF4-FFF2-40B4-BE49-F238E27FC236}">
                <a16:creationId xmlns:a16="http://schemas.microsoft.com/office/drawing/2014/main" id="{E39820D9-C966-49A2-9488-FBDD9CB339F6}"/>
              </a:ext>
            </a:extLst>
          </p:cNvPr>
          <p:cNvPicPr>
            <a:picLocks noChangeAspect="1"/>
          </p:cNvPicPr>
          <p:nvPr/>
        </p:nvPicPr>
        <p:blipFill>
          <a:blip r:embed="rId7" cstate="print">
            <a:extLst>
              <a:ext uri="{BEBA8EAE-BF5A-486C-A8C5-ECC9F3942E4B}">
                <a14:imgProps xmlns:a14="http://schemas.microsoft.com/office/drawing/2010/main">
                  <a14:imgLayer r:embed="rId8">
                    <a14:imgEffect>
                      <a14:backgroundRemoval t="1609" b="95545" l="1317" r="96577">
                        <a14:foregroundMark x1="58460" y1="95545" x2="61751" y2="92946"/>
                        <a14:foregroundMark x1="96577" y1="43936" x2="87755" y2="4703"/>
                        <a14:foregroundMark x1="68005" y1="8911" x2="65306" y2="4208"/>
                        <a14:foregroundMark x1="73272" y1="5817" x2="73272" y2="5817"/>
                        <a14:foregroundMark x1="73272" y1="3713" x2="73272" y2="3713"/>
                        <a14:foregroundMark x1="86965" y1="2723" x2="86965" y2="2723"/>
                        <a14:foregroundMark x1="6320" y1="23267" x2="6320" y2="23267"/>
                        <a14:foregroundMark x1="1382" y1="16089" x2="1382" y2="16089"/>
                        <a14:foregroundMark x1="63924" y1="1609" x2="63924" y2="1609"/>
                      </a14:backgroundRemoval>
                    </a14:imgEffect>
                  </a14:imgLayer>
                </a14:imgProps>
              </a:ext>
              <a:ext uri="{28A0092B-C50C-407E-A947-70E740481C1C}">
                <a14:useLocalDpi xmlns:a14="http://schemas.microsoft.com/office/drawing/2010/main" val="0"/>
              </a:ext>
            </a:extLst>
          </a:blip>
          <a:stretch>
            <a:fillRect/>
          </a:stretch>
        </p:blipFill>
        <p:spPr>
          <a:xfrm>
            <a:off x="1658268" y="25911372"/>
            <a:ext cx="2852364" cy="1517255"/>
          </a:xfrm>
          <a:prstGeom prst="rect">
            <a:avLst/>
          </a:prstGeom>
        </p:spPr>
      </p:pic>
      <p:sp>
        <p:nvSpPr>
          <p:cNvPr id="35" name="Rectangle 34">
            <a:extLst>
              <a:ext uri="{FF2B5EF4-FFF2-40B4-BE49-F238E27FC236}">
                <a16:creationId xmlns:a16="http://schemas.microsoft.com/office/drawing/2014/main" id="{76BFF357-7566-448D-AD39-F9BB75466816}"/>
              </a:ext>
            </a:extLst>
          </p:cNvPr>
          <p:cNvSpPr/>
          <p:nvPr/>
        </p:nvSpPr>
        <p:spPr>
          <a:xfrm>
            <a:off x="11073300" y="23886232"/>
            <a:ext cx="585300" cy="83463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9600">
              <a:latin typeface="+mj-lt"/>
            </a:endParaRPr>
          </a:p>
        </p:txBody>
      </p:sp>
      <p:pic>
        <p:nvPicPr>
          <p:cNvPr id="34" name="Picture 2" descr="ManeFrame II">
            <a:extLst>
              <a:ext uri="{FF2B5EF4-FFF2-40B4-BE49-F238E27FC236}">
                <a16:creationId xmlns:a16="http://schemas.microsoft.com/office/drawing/2014/main" id="{98C4EE6D-1850-4DE0-B3F1-DD9440B8B990}"/>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2359707" y="29422420"/>
            <a:ext cx="7359621" cy="146976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32BE2345-95BA-4D9A-B835-92D9D23325B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769926" y="25187799"/>
            <a:ext cx="4127091" cy="213233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Diagram, schematic&#10;&#10;Description automatically generated">
            <a:extLst>
              <a:ext uri="{FF2B5EF4-FFF2-40B4-BE49-F238E27FC236}">
                <a16:creationId xmlns:a16="http://schemas.microsoft.com/office/drawing/2014/main" id="{2785A866-3551-48B9-B01F-72B8A75CAB44}"/>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2500664" y="19133751"/>
            <a:ext cx="13934044" cy="7536249"/>
          </a:xfrm>
          <a:prstGeom prst="rect">
            <a:avLst/>
          </a:prstGeom>
        </p:spPr>
      </p:pic>
      <p:pic>
        <p:nvPicPr>
          <p:cNvPr id="20" name="Picture 19" descr="Graphical user interface&#10;&#10;Description automatically generated with medium confidence">
            <a:extLst>
              <a:ext uri="{FF2B5EF4-FFF2-40B4-BE49-F238E27FC236}">
                <a16:creationId xmlns:a16="http://schemas.microsoft.com/office/drawing/2014/main" id="{61451BE3-0450-4C70-8493-88FEA67E99AD}"/>
              </a:ext>
              <a:ext uri="{C183D7F6-B498-43B3-948B-1728B52AA6E4}">
                <adec:decorative xmlns:adec="http://schemas.microsoft.com/office/drawing/2017/decorative" val="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4392139" y="22098000"/>
            <a:ext cx="8225181" cy="6168886"/>
          </a:xfrm>
          <a:prstGeom prst="rect">
            <a:avLst/>
          </a:prstGeom>
        </p:spPr>
      </p:pic>
      <p:sp>
        <p:nvSpPr>
          <p:cNvPr id="21" name="TextBox 20">
            <a:extLst>
              <a:ext uri="{FF2B5EF4-FFF2-40B4-BE49-F238E27FC236}">
                <a16:creationId xmlns:a16="http://schemas.microsoft.com/office/drawing/2014/main" id="{8D5E8C4B-3E83-4702-AA2B-A6D2562BE1A5}"/>
              </a:ext>
            </a:extLst>
          </p:cNvPr>
          <p:cNvSpPr txBox="1"/>
          <p:nvPr/>
        </p:nvSpPr>
        <p:spPr>
          <a:xfrm>
            <a:off x="34419709" y="28110021"/>
            <a:ext cx="8176091" cy="461665"/>
          </a:xfrm>
          <a:prstGeom prst="rect">
            <a:avLst/>
          </a:prstGeom>
          <a:noFill/>
        </p:spPr>
        <p:txBody>
          <a:bodyPr wrap="square" rtlCol="0">
            <a:spAutoFit/>
          </a:bodyPr>
          <a:lstStyle/>
          <a:p>
            <a:pPr algn="ctr"/>
            <a:r>
              <a:rPr lang="en-US" dirty="0"/>
              <a:t>Loss plot during training</a:t>
            </a: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0.08.14"/>
  <p:tag name="AS_TITLE" val="Aspose.Slides for .NET 4.0 Client Profile"/>
  <p:tag name="AS_VERSION" val="20.8"/>
  <p:tag name="MAKESIGNSTEMPLATE" val="ponderingpeacock|09-2018"/>
</p:tagLst>
</file>

<file path=ppt/theme/theme1.xml><?xml version="1.0" encoding="utf-8"?>
<a:theme xmlns:a="http://schemas.openxmlformats.org/drawingml/2006/main" name="Default Design">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Default Design">
      <a:majorFont>
        <a:latin typeface="Times New Roman"/>
        <a:ea typeface="Arial"/>
        <a:cs typeface="Arial"/>
      </a:majorFont>
      <a:minorFont>
        <a:latin typeface="Times New Roman"/>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outerShdw blurRad="38100" dist="38100" dir="2700000" algn="tl">
                <a:srgbClr val="000000">
                  <a:alpha val="43137"/>
                </a:srgbClr>
              </a:outerShdw>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outerShdw blurRad="38100" dist="38100" dir="2700000" algn="tl">
                <a:srgbClr val="000000">
                  <a:alpha val="43137"/>
                </a:srgbClr>
              </a:outerShdw>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8380</TotalTime>
  <Words>685</Words>
  <Application>Microsoft Office PowerPoint</Application>
  <PresentationFormat>Custom</PresentationFormat>
  <Paragraphs>93</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Quattrocento</vt:lpstr>
      <vt:lpstr>Arial</vt:lpstr>
      <vt:lpstr>Quattrocento Sans</vt:lpstr>
      <vt:lpstr>Times New Roman</vt: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 for a scientific poster</dc:title>
  <dc:subject>Free Poster Presentation Example</dc:subject>
  <dc:creator>Graphicsland/MakeSigns.com</dc:creator>
  <cp:keywords>scientific, research, template, custom, poster, presentation, symposium, printing, PowerPoint, create, design, example, sample, download</cp:keywords>
  <dc:description>This is a free template from MakeSigns.com to help you create the perfect scientific poster.</dc:description>
  <cp:lastModifiedBy>Gabriel Mongaras</cp:lastModifiedBy>
  <cp:revision>194</cp:revision>
  <cp:lastPrinted>2000-08-03T00:31:24Z</cp:lastPrinted>
  <dcterms:modified xsi:type="dcterms:W3CDTF">2022-03-25T12:58:06Z</dcterms:modified>
  <cp:category>research posters template</cp:category>
</cp:coreProperties>
</file>

<file path=docProps/thumbnail.jpeg>
</file>